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1"/>
  </p:notesMasterIdLst>
  <p:handoutMasterIdLst>
    <p:handoutMasterId r:id="rId32"/>
  </p:handoutMasterIdLst>
  <p:sldIdLst>
    <p:sldId id="256" r:id="rId5"/>
    <p:sldId id="443" r:id="rId6"/>
    <p:sldId id="429" r:id="rId7"/>
    <p:sldId id="444" r:id="rId8"/>
    <p:sldId id="445" r:id="rId9"/>
    <p:sldId id="448" r:id="rId10"/>
    <p:sldId id="446" r:id="rId11"/>
    <p:sldId id="449" r:id="rId12"/>
    <p:sldId id="375" r:id="rId13"/>
    <p:sldId id="431" r:id="rId14"/>
    <p:sldId id="432" r:id="rId15"/>
    <p:sldId id="335" r:id="rId16"/>
    <p:sldId id="717" r:id="rId17"/>
    <p:sldId id="434" r:id="rId18"/>
    <p:sldId id="369" r:id="rId19"/>
    <p:sldId id="365" r:id="rId20"/>
    <p:sldId id="334" r:id="rId21"/>
    <p:sldId id="366" r:id="rId22"/>
    <p:sldId id="350" r:id="rId23"/>
    <p:sldId id="371" r:id="rId24"/>
    <p:sldId id="450" r:id="rId25"/>
    <p:sldId id="451" r:id="rId26"/>
    <p:sldId id="452" r:id="rId27"/>
    <p:sldId id="453" r:id="rId28"/>
    <p:sldId id="301" r:id="rId29"/>
    <p:sldId id="377" r:id="rId30"/>
  </p:sldIdLst>
  <p:sldSz cx="9144000" cy="6858000" type="screen4x3"/>
  <p:notesSz cx="6810375" cy="9942513"/>
  <p:defaultTextStyle>
    <a:defPPr>
      <a:defRPr lang="da-DK"/>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2D4FCE-7F17-84A3-4A2B-67BE839A7088}" name="Tanja Willumsen" initials="TW" userId="5766823fd0db993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PK" initials="K" lastIdx="3" clrIdx="0"/>
  <p:cmAuthor id="1" name="Tanja Willumsen" initials="T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218F33"/>
    <a:srgbClr val="4B705C"/>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0" d="100"/>
          <a:sy n="80" d="100"/>
        </p:scale>
        <p:origin x="1517"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1" Type="http://schemas.openxmlformats.org/officeDocument/2006/relationships/image" Target="../media/image6.jpeg"/></Relationships>
</file>

<file path=ppt/diagrams/_rels/data4.xml.rels><?xml version="1.0" encoding="UTF-8" standalone="yes"?>
<Relationships xmlns="http://schemas.openxmlformats.org/package/2006/relationships"><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30922-5126-4A23-97D2-242EEE2FF200}"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da-DK"/>
        </a:p>
      </dgm:t>
    </dgm:pt>
    <dgm:pt modelId="{CAC46EE3-C48B-4105-9BB6-DEB3EF1B2D35}">
      <dgm:prSet phldrT="[Tekst]" custT="1"/>
      <dgm:spPr/>
      <dgm:t>
        <a:bodyPr/>
        <a:lstStyle/>
        <a:p>
          <a:pPr>
            <a:buNone/>
          </a:pPr>
          <a:r>
            <a:rPr lang="en-US" sz="1600" dirty="0">
              <a:effectLst/>
              <a:latin typeface="Aptos" panose="020B0004020202020204" pitchFamily="34" charset="0"/>
              <a:ea typeface="Aptos" panose="020B0004020202020204" pitchFamily="34" charset="0"/>
              <a:cs typeface="Times New Roman" panose="02020603050405020304" pitchFamily="18" charset="0"/>
            </a:rPr>
            <a:t>Teis Nørgaard Mikkelsen </a:t>
          </a:r>
        </a:p>
        <a:p>
          <a:pPr>
            <a:buNone/>
          </a:pPr>
          <a:r>
            <a:rPr lang="en-US" sz="1600" dirty="0">
              <a:effectLst/>
              <a:latin typeface="Aptos" panose="020B0004020202020204" pitchFamily="34" charset="0"/>
              <a:ea typeface="Aptos" panose="020B0004020202020204" pitchFamily="34" charset="0"/>
              <a:cs typeface="Times New Roman" panose="02020603050405020304" pitchFamily="18" charset="0"/>
            </a:rPr>
            <a:t>Associate Professor at DTU Sustain </a:t>
          </a:r>
        </a:p>
        <a:p>
          <a:pPr>
            <a:buNone/>
          </a:pPr>
          <a:r>
            <a:rPr lang="en-US" sz="1600" dirty="0">
              <a:effectLst/>
              <a:latin typeface="Aptos" panose="020B0004020202020204" pitchFamily="34" charset="0"/>
              <a:ea typeface="Aptos" panose="020B0004020202020204" pitchFamily="34" charset="0"/>
              <a:cs typeface="Times New Roman" panose="02020603050405020304" pitchFamily="18" charset="0"/>
            </a:rPr>
            <a:t>Technical University of Denmark </a:t>
          </a:r>
          <a:endParaRPr lang="da-DK" sz="1600" dirty="0"/>
        </a:p>
      </dgm:t>
    </dgm:pt>
    <dgm:pt modelId="{BEC5BF43-05E8-48F9-BC40-9A7FA3D1B84D}" type="parTrans" cxnId="{5265462C-C74C-4D77-93ED-6B72EAAFA2CF}">
      <dgm:prSet/>
      <dgm:spPr/>
      <dgm:t>
        <a:bodyPr/>
        <a:lstStyle/>
        <a:p>
          <a:endParaRPr lang="da-DK"/>
        </a:p>
      </dgm:t>
    </dgm:pt>
    <dgm:pt modelId="{D98B0EE3-44FC-4B51-867B-6BB2EDCB8C5D}" type="sibTrans" cxnId="{5265462C-C74C-4D77-93ED-6B72EAAFA2CF}">
      <dgm:prSet/>
      <dgm:spPr/>
      <dgm:t>
        <a:bodyPr/>
        <a:lstStyle/>
        <a:p>
          <a:endParaRPr lang="da-DK"/>
        </a:p>
      </dgm:t>
    </dgm:pt>
    <dgm:pt modelId="{4CAC2830-DDEA-411C-A411-02F72F048253}">
      <dgm:prSet/>
      <dgm:spPr/>
      <dgm:t>
        <a:bodyPr/>
        <a:lstStyle/>
        <a:p>
          <a:pPr>
            <a:buNone/>
          </a:pPr>
          <a:r>
            <a:rPr lang="en-US" dirty="0">
              <a:effectLst/>
              <a:latin typeface="Aptos" panose="020B0004020202020204" pitchFamily="34" charset="0"/>
              <a:ea typeface="Aptos" panose="020B0004020202020204" pitchFamily="34" charset="0"/>
              <a:cs typeface="Times New Roman" panose="02020603050405020304" pitchFamily="18" charset="0"/>
            </a:rPr>
            <a:t>“Our measurements show that wood stoves can pollute the indoor air in homes with higher numbers of toxic particles than what is measured from traffic on the busiest streets in Copenhagen during rush hour. This applies regardless of whether your stove is new or old.”</a:t>
          </a:r>
          <a:endParaRPr lang="da-DK" dirty="0"/>
        </a:p>
      </dgm:t>
    </dgm:pt>
    <dgm:pt modelId="{F6D4933B-F6DF-4867-90CA-99503F2FBB33}" type="parTrans" cxnId="{6AC7CA40-9C48-4088-9DE8-E7844F660626}">
      <dgm:prSet/>
      <dgm:spPr/>
      <dgm:t>
        <a:bodyPr/>
        <a:lstStyle/>
        <a:p>
          <a:endParaRPr lang="da-DK"/>
        </a:p>
      </dgm:t>
    </dgm:pt>
    <dgm:pt modelId="{7E2AE799-C5F3-4658-9460-E4371327FA6F}" type="sibTrans" cxnId="{6AC7CA40-9C48-4088-9DE8-E7844F660626}">
      <dgm:prSet/>
      <dgm:spPr/>
      <dgm:t>
        <a:bodyPr/>
        <a:lstStyle/>
        <a:p>
          <a:endParaRPr lang="da-DK"/>
        </a:p>
      </dgm:t>
    </dgm:pt>
    <dgm:pt modelId="{5C825157-F74C-4846-9786-7B2C0950BF4A}" type="pres">
      <dgm:prSet presAssocID="{E1730922-5126-4A23-97D2-242EEE2FF200}" presName="diagram" presStyleCnt="0">
        <dgm:presLayoutVars>
          <dgm:dir/>
          <dgm:animLvl val="lvl"/>
          <dgm:resizeHandles val="exact"/>
        </dgm:presLayoutVars>
      </dgm:prSet>
      <dgm:spPr/>
    </dgm:pt>
    <dgm:pt modelId="{78831FC8-53BF-4B84-85EE-95D4A7F075E3}" type="pres">
      <dgm:prSet presAssocID="{CAC46EE3-C48B-4105-9BB6-DEB3EF1B2D35}" presName="compNode" presStyleCnt="0"/>
      <dgm:spPr/>
    </dgm:pt>
    <dgm:pt modelId="{6708BF3E-B493-434F-8309-A7CF7E05E1AE}" type="pres">
      <dgm:prSet presAssocID="{CAC46EE3-C48B-4105-9BB6-DEB3EF1B2D35}" presName="childRect" presStyleLbl="bgAcc1" presStyleIdx="0" presStyleCnt="1" custScaleX="239919" custScaleY="116243">
        <dgm:presLayoutVars>
          <dgm:bulletEnabled val="1"/>
        </dgm:presLayoutVars>
      </dgm:prSet>
      <dgm:spPr/>
    </dgm:pt>
    <dgm:pt modelId="{7F49159C-D2AB-403C-9335-983E1E02D4D9}" type="pres">
      <dgm:prSet presAssocID="{CAC46EE3-C48B-4105-9BB6-DEB3EF1B2D35}" presName="parentText" presStyleLbl="node1" presStyleIdx="0" presStyleCnt="0">
        <dgm:presLayoutVars>
          <dgm:chMax val="0"/>
          <dgm:bulletEnabled val="1"/>
        </dgm:presLayoutVars>
      </dgm:prSet>
      <dgm:spPr/>
    </dgm:pt>
    <dgm:pt modelId="{593B0C16-5589-4E75-9160-B2DA543D4F1E}" type="pres">
      <dgm:prSet presAssocID="{CAC46EE3-C48B-4105-9BB6-DEB3EF1B2D35}" presName="parentRect" presStyleLbl="alignNode1" presStyleIdx="0" presStyleCnt="1" custScaleX="209832" custScaleY="113078" custLinFactNeighborX="157" custLinFactNeighborY="26561"/>
      <dgm:spPr/>
    </dgm:pt>
    <dgm:pt modelId="{03ED1678-9A95-4ACE-8A1B-8521D0824548}" type="pres">
      <dgm:prSet presAssocID="{CAC46EE3-C48B-4105-9BB6-DEB3EF1B2D35}" presName="adorn" presStyleLbl="fgAccFollowNode1" presStyleIdx="0" presStyleCnt="1" custScaleX="129176" custScaleY="128339" custLinFactX="52391" custLinFactNeighborX="100000" custLinFactNeighborY="32552"/>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8730" b="-25270"/>
          </a:stretch>
        </a:blipFill>
        <a:ln>
          <a:solidFill>
            <a:schemeClr val="accent3">
              <a:lumMod val="75000"/>
              <a:alpha val="90000"/>
            </a:schemeClr>
          </a:solidFill>
        </a:ln>
      </dgm:spPr>
      <dgm:extLst>
        <a:ext uri="{E40237B7-FDA0-4F09-8148-C483321AD2D9}">
          <dgm14:cNvPr xmlns:dgm14="http://schemas.microsoft.com/office/drawing/2010/diagram" id="0" name="" descr="Et billede, der indeholder Ansigt, person, Pande, tøj&#10;&#10;Automatisk genereret beskrivelse">
            <a:extLst>
              <a:ext uri="{FF2B5EF4-FFF2-40B4-BE49-F238E27FC236}">
                <a16:creationId xmlns:a16="http://schemas.microsoft.com/office/drawing/2014/main" id="{6926950B-C8FB-B7EF-EB3C-590D99FCAAE7}"/>
              </a:ext>
            </a:extLst>
          </dgm14:cNvPr>
        </a:ext>
      </dgm:extLst>
    </dgm:pt>
  </dgm:ptLst>
  <dgm:cxnLst>
    <dgm:cxn modelId="{6E35BD29-1E3E-438B-B449-DC6702F0EDB6}" type="presOf" srcId="{CAC46EE3-C48B-4105-9BB6-DEB3EF1B2D35}" destId="{7F49159C-D2AB-403C-9335-983E1E02D4D9}" srcOrd="0" destOrd="0" presId="urn:microsoft.com/office/officeart/2005/8/layout/bList2"/>
    <dgm:cxn modelId="{5265462C-C74C-4D77-93ED-6B72EAAFA2CF}" srcId="{E1730922-5126-4A23-97D2-242EEE2FF200}" destId="{CAC46EE3-C48B-4105-9BB6-DEB3EF1B2D35}" srcOrd="0" destOrd="0" parTransId="{BEC5BF43-05E8-48F9-BC40-9A7FA3D1B84D}" sibTransId="{D98B0EE3-44FC-4B51-867B-6BB2EDCB8C5D}"/>
    <dgm:cxn modelId="{6AC7CA40-9C48-4088-9DE8-E7844F660626}" srcId="{CAC46EE3-C48B-4105-9BB6-DEB3EF1B2D35}" destId="{4CAC2830-DDEA-411C-A411-02F72F048253}" srcOrd="0" destOrd="0" parTransId="{F6D4933B-F6DF-4867-90CA-99503F2FBB33}" sibTransId="{7E2AE799-C5F3-4658-9460-E4371327FA6F}"/>
    <dgm:cxn modelId="{DF41BB49-5CA2-4880-AC8E-BF8B50049976}" type="presOf" srcId="{CAC46EE3-C48B-4105-9BB6-DEB3EF1B2D35}" destId="{593B0C16-5589-4E75-9160-B2DA543D4F1E}" srcOrd="1" destOrd="0" presId="urn:microsoft.com/office/officeart/2005/8/layout/bList2"/>
    <dgm:cxn modelId="{83B07C52-1684-44CA-96A8-CF8D1EAB0ED4}" type="presOf" srcId="{E1730922-5126-4A23-97D2-242EEE2FF200}" destId="{5C825157-F74C-4846-9786-7B2C0950BF4A}" srcOrd="0" destOrd="0" presId="urn:microsoft.com/office/officeart/2005/8/layout/bList2"/>
    <dgm:cxn modelId="{11A9CB8A-5C58-4ADB-98D8-578D62C44910}" type="presOf" srcId="{4CAC2830-DDEA-411C-A411-02F72F048253}" destId="{6708BF3E-B493-434F-8309-A7CF7E05E1AE}" srcOrd="0" destOrd="0" presId="urn:microsoft.com/office/officeart/2005/8/layout/bList2"/>
    <dgm:cxn modelId="{EAD4213D-9094-4CAF-8A4E-3910A8181EDA}" type="presParOf" srcId="{5C825157-F74C-4846-9786-7B2C0950BF4A}" destId="{78831FC8-53BF-4B84-85EE-95D4A7F075E3}" srcOrd="0" destOrd="0" presId="urn:microsoft.com/office/officeart/2005/8/layout/bList2"/>
    <dgm:cxn modelId="{4F3A5DA8-936C-4A89-AC8F-37F49F16022B}" type="presParOf" srcId="{78831FC8-53BF-4B84-85EE-95D4A7F075E3}" destId="{6708BF3E-B493-434F-8309-A7CF7E05E1AE}" srcOrd="0" destOrd="0" presId="urn:microsoft.com/office/officeart/2005/8/layout/bList2"/>
    <dgm:cxn modelId="{9CF380CB-9670-4EAE-B6EE-3CD4A5470970}" type="presParOf" srcId="{78831FC8-53BF-4B84-85EE-95D4A7F075E3}" destId="{7F49159C-D2AB-403C-9335-983E1E02D4D9}" srcOrd="1" destOrd="0" presId="urn:microsoft.com/office/officeart/2005/8/layout/bList2"/>
    <dgm:cxn modelId="{9ABD0DB5-E323-4B6D-AF26-5563BDC8E6C1}" type="presParOf" srcId="{78831FC8-53BF-4B84-85EE-95D4A7F075E3}" destId="{593B0C16-5589-4E75-9160-B2DA543D4F1E}" srcOrd="2" destOrd="0" presId="urn:microsoft.com/office/officeart/2005/8/layout/bList2"/>
    <dgm:cxn modelId="{109279A8-EA49-4717-A0C3-3F9B6765387D}" type="presParOf" srcId="{78831FC8-53BF-4B84-85EE-95D4A7F075E3}" destId="{03ED1678-9A95-4ACE-8A1B-8521D082454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893D98-118F-4D65-96F0-43923D7F97CD}"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da-DK"/>
        </a:p>
      </dgm:t>
    </dgm:pt>
    <dgm:pt modelId="{F1310E59-1B5B-4187-B514-B8D45517179E}">
      <dgm:prSet phldrT="[Tekst]"/>
      <dgm:spPr/>
      <dgm:t>
        <a:bodyPr/>
        <a:lstStyle/>
        <a:p>
          <a:pPr>
            <a:buNone/>
          </a:pPr>
          <a:r>
            <a:rPr lang="en-US" dirty="0">
              <a:effectLst/>
              <a:latin typeface="Aptos" panose="020B0004020202020204" pitchFamily="34" charset="0"/>
              <a:ea typeface="Aptos" panose="020B0004020202020204" pitchFamily="34" charset="0"/>
              <a:cs typeface="Times New Roman" panose="02020603050405020304" pitchFamily="18" charset="0"/>
            </a:rPr>
            <a:t>Torben Sigsgaard, Professor</a:t>
          </a:r>
        </a:p>
        <a:p>
          <a:pPr>
            <a:buNone/>
          </a:pPr>
          <a:r>
            <a:rPr lang="en-US" dirty="0">
              <a:effectLst/>
              <a:latin typeface="Aptos" panose="020B0004020202020204" pitchFamily="34" charset="0"/>
              <a:ea typeface="Aptos" panose="020B0004020202020204" pitchFamily="34" charset="0"/>
              <a:cs typeface="Times New Roman" panose="02020603050405020304" pitchFamily="18" charset="0"/>
            </a:rPr>
            <a:t>Department of Public Health</a:t>
          </a:r>
        </a:p>
        <a:p>
          <a:pPr>
            <a:buNone/>
          </a:pPr>
          <a:r>
            <a:rPr lang="en-US" dirty="0">
              <a:effectLst/>
              <a:latin typeface="Aptos" panose="020B0004020202020204" pitchFamily="34" charset="0"/>
              <a:ea typeface="Aptos" panose="020B0004020202020204" pitchFamily="34" charset="0"/>
              <a:cs typeface="Times New Roman" panose="02020603050405020304" pitchFamily="18" charset="0"/>
            </a:rPr>
            <a:t>Aarhus University</a:t>
          </a:r>
          <a:endParaRPr lang="da-DK" dirty="0"/>
        </a:p>
      </dgm:t>
    </dgm:pt>
    <dgm:pt modelId="{C4CDB55A-C3A7-4079-9E0F-8A69DC2E0220}" type="parTrans" cxnId="{0605C72D-CAB4-4524-91EF-DA61291802C1}">
      <dgm:prSet/>
      <dgm:spPr/>
      <dgm:t>
        <a:bodyPr/>
        <a:lstStyle/>
        <a:p>
          <a:endParaRPr lang="da-DK"/>
        </a:p>
      </dgm:t>
    </dgm:pt>
    <dgm:pt modelId="{781B461B-15CC-4316-8ACE-7387993CFA5F}" type="sibTrans" cxnId="{0605C72D-CAB4-4524-91EF-DA61291802C1}">
      <dgm:prSet/>
      <dgm:spPr/>
      <dgm:t>
        <a:bodyPr/>
        <a:lstStyle/>
        <a:p>
          <a:endParaRPr lang="da-DK"/>
        </a:p>
      </dgm:t>
    </dgm:pt>
    <dgm:pt modelId="{3DF0E90A-0701-4AEC-99B9-A01FFC781950}">
      <dgm:prSet/>
      <dgm:spPr/>
      <dgm:t>
        <a:bodyPr/>
        <a:lstStyle/>
        <a:p>
          <a:pPr>
            <a:buNone/>
          </a:pPr>
          <a:r>
            <a:rPr lang="en-US" dirty="0">
              <a:effectLst/>
              <a:latin typeface="Aptos" panose="020B0004020202020204" pitchFamily="34" charset="0"/>
              <a:ea typeface="Aptos" panose="020B0004020202020204" pitchFamily="34" charset="0"/>
              <a:cs typeface="Times New Roman" panose="02020603050405020304" pitchFamily="18" charset="0"/>
            </a:rPr>
            <a:t>“Wood smoke contains many of the same toxic compounds as tobacco smoke. The pollution increases the risk of cancer, blood clots, cardiovascular diseases, COPD, bronchitis and asthma.” </a:t>
          </a:r>
          <a:endParaRPr lang="da-DK" dirty="0"/>
        </a:p>
      </dgm:t>
    </dgm:pt>
    <dgm:pt modelId="{D5235F13-1FFE-42EB-BDB8-1569BDFF061C}" type="parTrans" cxnId="{030B7F00-9FF2-44EE-9602-BC0774AE2670}">
      <dgm:prSet/>
      <dgm:spPr/>
      <dgm:t>
        <a:bodyPr/>
        <a:lstStyle/>
        <a:p>
          <a:endParaRPr lang="da-DK"/>
        </a:p>
      </dgm:t>
    </dgm:pt>
    <dgm:pt modelId="{1182987F-9181-41F1-BFA9-CE521B06FDF0}" type="sibTrans" cxnId="{030B7F00-9FF2-44EE-9602-BC0774AE2670}">
      <dgm:prSet/>
      <dgm:spPr/>
      <dgm:t>
        <a:bodyPr/>
        <a:lstStyle/>
        <a:p>
          <a:endParaRPr lang="da-DK"/>
        </a:p>
      </dgm:t>
    </dgm:pt>
    <dgm:pt modelId="{0CA0534E-DF96-4F58-9A65-357979D3BA06}" type="pres">
      <dgm:prSet presAssocID="{91893D98-118F-4D65-96F0-43923D7F97CD}" presName="diagram" presStyleCnt="0">
        <dgm:presLayoutVars>
          <dgm:dir/>
          <dgm:animLvl val="lvl"/>
          <dgm:resizeHandles val="exact"/>
        </dgm:presLayoutVars>
      </dgm:prSet>
      <dgm:spPr/>
    </dgm:pt>
    <dgm:pt modelId="{A8205E9A-A752-4E13-AC65-EACE8B49E78E}" type="pres">
      <dgm:prSet presAssocID="{F1310E59-1B5B-4187-B514-B8D45517179E}" presName="compNode" presStyleCnt="0"/>
      <dgm:spPr/>
    </dgm:pt>
    <dgm:pt modelId="{27AE54EF-8ADF-43CF-8B7C-1F679138F523}" type="pres">
      <dgm:prSet presAssocID="{F1310E59-1B5B-4187-B514-B8D45517179E}" presName="childRect" presStyleLbl="bgAcc1" presStyleIdx="0" presStyleCnt="1" custScaleX="207753">
        <dgm:presLayoutVars>
          <dgm:bulletEnabled val="1"/>
        </dgm:presLayoutVars>
      </dgm:prSet>
      <dgm:spPr/>
    </dgm:pt>
    <dgm:pt modelId="{D68ED9B1-FA37-47AD-8822-EA6D6C6D188A}" type="pres">
      <dgm:prSet presAssocID="{F1310E59-1B5B-4187-B514-B8D45517179E}" presName="parentText" presStyleLbl="node1" presStyleIdx="0" presStyleCnt="0">
        <dgm:presLayoutVars>
          <dgm:chMax val="0"/>
          <dgm:bulletEnabled val="1"/>
        </dgm:presLayoutVars>
      </dgm:prSet>
      <dgm:spPr/>
    </dgm:pt>
    <dgm:pt modelId="{E642EAF3-662B-419A-BDDB-6D56466EF7D4}" type="pres">
      <dgm:prSet presAssocID="{F1310E59-1B5B-4187-B514-B8D45517179E}" presName="parentRect" presStyleLbl="alignNode1" presStyleIdx="0" presStyleCnt="1" custScaleX="145230"/>
      <dgm:spPr/>
    </dgm:pt>
    <dgm:pt modelId="{9AF57769-25CD-468D-84BD-726FF9A1EBC7}" type="pres">
      <dgm:prSet presAssocID="{F1310E59-1B5B-4187-B514-B8D45517179E}" presName="adorn" presStyleLbl="fgAccFollowNode1" presStyleIdx="0" presStyleCnt="1" custScaleX="114337" custScaleY="112518" custLinFactNeighborX="59192" custLinFactNeighborY="19616"/>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311" r="-43689"/>
          </a:stretch>
        </a:blipFill>
      </dgm:spPr>
      <dgm:extLst>
        <a:ext uri="{E40237B7-FDA0-4F09-8148-C483321AD2D9}">
          <dgm14:cNvPr xmlns:dgm14="http://schemas.microsoft.com/office/drawing/2010/diagram" id="0" name="" descr="Et billede, der indeholder Ansigt, tøj, person, menneske&#10;&#10;Automatisk genereret beskrivelse">
            <a:extLst>
              <a:ext uri="{FF2B5EF4-FFF2-40B4-BE49-F238E27FC236}">
                <a16:creationId xmlns:a16="http://schemas.microsoft.com/office/drawing/2014/main" id="{9F78D20E-CE0B-95E6-E6A3-EEBE95A31827}"/>
              </a:ext>
            </a:extLst>
          </dgm14:cNvPr>
        </a:ext>
      </dgm:extLst>
    </dgm:pt>
  </dgm:ptLst>
  <dgm:cxnLst>
    <dgm:cxn modelId="{030B7F00-9FF2-44EE-9602-BC0774AE2670}" srcId="{F1310E59-1B5B-4187-B514-B8D45517179E}" destId="{3DF0E90A-0701-4AEC-99B9-A01FFC781950}" srcOrd="0" destOrd="0" parTransId="{D5235F13-1FFE-42EB-BDB8-1569BDFF061C}" sibTransId="{1182987F-9181-41F1-BFA9-CE521B06FDF0}"/>
    <dgm:cxn modelId="{0605C72D-CAB4-4524-91EF-DA61291802C1}" srcId="{91893D98-118F-4D65-96F0-43923D7F97CD}" destId="{F1310E59-1B5B-4187-B514-B8D45517179E}" srcOrd="0" destOrd="0" parTransId="{C4CDB55A-C3A7-4079-9E0F-8A69DC2E0220}" sibTransId="{781B461B-15CC-4316-8ACE-7387993CFA5F}"/>
    <dgm:cxn modelId="{74C39E30-6620-4204-AB63-372ECA3E9EBC}" type="presOf" srcId="{91893D98-118F-4D65-96F0-43923D7F97CD}" destId="{0CA0534E-DF96-4F58-9A65-357979D3BA06}" srcOrd="0" destOrd="0" presId="urn:microsoft.com/office/officeart/2005/8/layout/bList2"/>
    <dgm:cxn modelId="{E3664636-727C-4720-B969-425EB772A27B}" type="presOf" srcId="{3DF0E90A-0701-4AEC-99B9-A01FFC781950}" destId="{27AE54EF-8ADF-43CF-8B7C-1F679138F523}" srcOrd="0" destOrd="0" presId="urn:microsoft.com/office/officeart/2005/8/layout/bList2"/>
    <dgm:cxn modelId="{F5E93147-EB39-49B1-B1B6-195488DE608A}" type="presOf" srcId="{F1310E59-1B5B-4187-B514-B8D45517179E}" destId="{D68ED9B1-FA37-47AD-8822-EA6D6C6D188A}" srcOrd="0" destOrd="0" presId="urn:microsoft.com/office/officeart/2005/8/layout/bList2"/>
    <dgm:cxn modelId="{F3E9795A-BF00-482D-8CA0-360DE82FC1A9}" type="presOf" srcId="{F1310E59-1B5B-4187-B514-B8D45517179E}" destId="{E642EAF3-662B-419A-BDDB-6D56466EF7D4}" srcOrd="1" destOrd="0" presId="urn:microsoft.com/office/officeart/2005/8/layout/bList2"/>
    <dgm:cxn modelId="{12FFF9F6-2421-4267-AF50-3E3494F18F27}" type="presParOf" srcId="{0CA0534E-DF96-4F58-9A65-357979D3BA06}" destId="{A8205E9A-A752-4E13-AC65-EACE8B49E78E}" srcOrd="0" destOrd="0" presId="urn:microsoft.com/office/officeart/2005/8/layout/bList2"/>
    <dgm:cxn modelId="{5A1C532E-4AF0-4B9B-8646-40D20F87F194}" type="presParOf" srcId="{A8205E9A-A752-4E13-AC65-EACE8B49E78E}" destId="{27AE54EF-8ADF-43CF-8B7C-1F679138F523}" srcOrd="0" destOrd="0" presId="urn:microsoft.com/office/officeart/2005/8/layout/bList2"/>
    <dgm:cxn modelId="{0FECBDF0-8129-4D6A-8C5E-DD275D64FE5D}" type="presParOf" srcId="{A8205E9A-A752-4E13-AC65-EACE8B49E78E}" destId="{D68ED9B1-FA37-47AD-8822-EA6D6C6D188A}" srcOrd="1" destOrd="0" presId="urn:microsoft.com/office/officeart/2005/8/layout/bList2"/>
    <dgm:cxn modelId="{6C7EC20B-27D5-4649-ADBE-14BB41E716D7}" type="presParOf" srcId="{A8205E9A-A752-4E13-AC65-EACE8B49E78E}" destId="{E642EAF3-662B-419A-BDDB-6D56466EF7D4}" srcOrd="2" destOrd="0" presId="urn:microsoft.com/office/officeart/2005/8/layout/bList2"/>
    <dgm:cxn modelId="{B68BE0AC-1F9A-4C84-9EFC-252162CD7D95}" type="presParOf" srcId="{A8205E9A-A752-4E13-AC65-EACE8B49E78E}" destId="{9AF57769-25CD-468D-84BD-726FF9A1EBC7}"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396FA4-0FA8-489E-B86B-1F6AE7000C4E}"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da-DK"/>
        </a:p>
      </dgm:t>
    </dgm:pt>
    <dgm:pt modelId="{8BADE77A-4C3E-46F1-A87E-75AA406468AC}">
      <dgm:prSet phldrT="[Tekst]" custT="1"/>
      <dgm:spPr/>
      <dgm:t>
        <a:bodyPr/>
        <a:lstStyle/>
        <a:p>
          <a:pPr defTabSz="925513">
            <a:buNone/>
            <a:tabLst/>
          </a:pPr>
          <a:r>
            <a:rPr lang="en-US" sz="1600" dirty="0">
              <a:effectLst/>
              <a:latin typeface="Aptos" panose="020B0004020202020204" pitchFamily="34" charset="0"/>
              <a:ea typeface="Aptos" panose="020B0004020202020204" pitchFamily="34" charset="0"/>
              <a:cs typeface="Times New Roman" panose="02020603050405020304" pitchFamily="18" charset="0"/>
            </a:rPr>
            <a:t>Marie Pedersen, Assistant Professor</a:t>
          </a:r>
        </a:p>
        <a:p>
          <a:pPr defTabSz="925513">
            <a:buNone/>
            <a:tabLst/>
          </a:pPr>
          <a:r>
            <a:rPr lang="en-US" sz="1600" dirty="0">
              <a:effectLst/>
              <a:latin typeface="Aptos" panose="020B0004020202020204" pitchFamily="34" charset="0"/>
              <a:ea typeface="Aptos" panose="020B0004020202020204" pitchFamily="34" charset="0"/>
              <a:cs typeface="Times New Roman" panose="02020603050405020304" pitchFamily="18" charset="0"/>
            </a:rPr>
            <a:t>Department of Public Health</a:t>
          </a:r>
        </a:p>
        <a:p>
          <a:pPr defTabSz="925513">
            <a:buNone/>
            <a:tabLst/>
          </a:pPr>
          <a:r>
            <a:rPr lang="en-US" sz="1600" dirty="0">
              <a:effectLst/>
              <a:latin typeface="Aptos" panose="020B0004020202020204" pitchFamily="34" charset="0"/>
              <a:ea typeface="Aptos" panose="020B0004020202020204" pitchFamily="34" charset="0"/>
              <a:cs typeface="Times New Roman" panose="02020603050405020304" pitchFamily="18" charset="0"/>
            </a:rPr>
            <a:t>University of Copenhagen</a:t>
          </a:r>
          <a:endParaRPr lang="da-DK" sz="1600" dirty="0"/>
        </a:p>
      </dgm:t>
    </dgm:pt>
    <dgm:pt modelId="{A884594F-5B4D-4013-B5A3-F22573111E26}" type="parTrans" cxnId="{ED504963-9891-47D1-B3D2-3471AB068F2F}">
      <dgm:prSet/>
      <dgm:spPr/>
      <dgm:t>
        <a:bodyPr/>
        <a:lstStyle/>
        <a:p>
          <a:endParaRPr lang="da-DK"/>
        </a:p>
      </dgm:t>
    </dgm:pt>
    <dgm:pt modelId="{D4F5E433-088D-4546-B29E-2BBCCCC8BFA9}" type="sibTrans" cxnId="{ED504963-9891-47D1-B3D2-3471AB068F2F}">
      <dgm:prSet/>
      <dgm:spPr/>
      <dgm:t>
        <a:bodyPr/>
        <a:lstStyle/>
        <a:p>
          <a:endParaRPr lang="da-DK"/>
        </a:p>
      </dgm:t>
    </dgm:pt>
    <dgm:pt modelId="{59F9E7BD-5989-4FD2-B454-0963575FC9E6}">
      <dgm:prSet/>
      <dgm:spPr/>
      <dgm:t>
        <a:bodyPr/>
        <a:lstStyle/>
        <a:p>
          <a:pPr>
            <a:buNone/>
          </a:pPr>
          <a:r>
            <a:rPr lang="en-US" dirty="0">
              <a:effectLst/>
              <a:latin typeface="Aptos" panose="020B0004020202020204" pitchFamily="34" charset="0"/>
              <a:ea typeface="Aptos" panose="020B0004020202020204" pitchFamily="34" charset="0"/>
              <a:cs typeface="Times New Roman" panose="02020603050405020304" pitchFamily="18" charset="0"/>
            </a:rPr>
            <a:t>“20% of all pre-school children have asthma, while 10% of all school-children have asthma. Asthma is the most frequent reason for children to be hospitalized. My research shows that children are particularly sensitive to particle pollution. Therefore, indoor air pollution should be avoided.”</a:t>
          </a:r>
          <a:endParaRPr lang="da-DK" dirty="0"/>
        </a:p>
      </dgm:t>
    </dgm:pt>
    <dgm:pt modelId="{7CCB99CB-D3DE-4DF6-985B-F310BA13FF55}" type="parTrans" cxnId="{1B6B41D6-1C7D-4E8E-A08C-E8F8CF4F46FE}">
      <dgm:prSet/>
      <dgm:spPr/>
      <dgm:t>
        <a:bodyPr/>
        <a:lstStyle/>
        <a:p>
          <a:endParaRPr lang="da-DK"/>
        </a:p>
      </dgm:t>
    </dgm:pt>
    <dgm:pt modelId="{8C48F298-2BD9-4247-B5B6-D9FAA74399CF}" type="sibTrans" cxnId="{1B6B41D6-1C7D-4E8E-A08C-E8F8CF4F46FE}">
      <dgm:prSet/>
      <dgm:spPr/>
      <dgm:t>
        <a:bodyPr/>
        <a:lstStyle/>
        <a:p>
          <a:endParaRPr lang="da-DK"/>
        </a:p>
      </dgm:t>
    </dgm:pt>
    <dgm:pt modelId="{87CB34A4-6103-4342-B033-5ABAF92F9749}" type="pres">
      <dgm:prSet presAssocID="{73396FA4-0FA8-489E-B86B-1F6AE7000C4E}" presName="diagram" presStyleCnt="0">
        <dgm:presLayoutVars>
          <dgm:dir/>
          <dgm:animLvl val="lvl"/>
          <dgm:resizeHandles val="exact"/>
        </dgm:presLayoutVars>
      </dgm:prSet>
      <dgm:spPr/>
    </dgm:pt>
    <dgm:pt modelId="{034138C9-E69A-4F2B-BB07-6D3A61D048E1}" type="pres">
      <dgm:prSet presAssocID="{8BADE77A-4C3E-46F1-A87E-75AA406468AC}" presName="compNode" presStyleCnt="0"/>
      <dgm:spPr/>
    </dgm:pt>
    <dgm:pt modelId="{3C081333-5959-4F4C-80FB-6DF16966B872}" type="pres">
      <dgm:prSet presAssocID="{8BADE77A-4C3E-46F1-A87E-75AA406468AC}" presName="childRect" presStyleLbl="bgAcc1" presStyleIdx="0" presStyleCnt="1" custScaleX="173838" custScaleY="100128">
        <dgm:presLayoutVars>
          <dgm:bulletEnabled val="1"/>
        </dgm:presLayoutVars>
      </dgm:prSet>
      <dgm:spPr/>
    </dgm:pt>
    <dgm:pt modelId="{84B96BB2-E4D8-4A60-B07E-421B205FE092}" type="pres">
      <dgm:prSet presAssocID="{8BADE77A-4C3E-46F1-A87E-75AA406468AC}" presName="parentText" presStyleLbl="node1" presStyleIdx="0" presStyleCnt="0">
        <dgm:presLayoutVars>
          <dgm:chMax val="0"/>
          <dgm:bulletEnabled val="1"/>
        </dgm:presLayoutVars>
      </dgm:prSet>
      <dgm:spPr/>
    </dgm:pt>
    <dgm:pt modelId="{4DA99997-D8BA-420C-8663-88490A756710}" type="pres">
      <dgm:prSet presAssocID="{8BADE77A-4C3E-46F1-A87E-75AA406468AC}" presName="parentRect" presStyleLbl="alignNode1" presStyleIdx="0" presStyleCnt="1" custScaleX="120935" custLinFactNeighborX="-878" custLinFactNeighborY="51"/>
      <dgm:spPr/>
    </dgm:pt>
    <dgm:pt modelId="{9E9DDC18-139C-4E17-B943-84F25C49F43A}" type="pres">
      <dgm:prSet presAssocID="{8BADE77A-4C3E-46F1-A87E-75AA406468AC}" presName="adorn" presStyleLbl="fgAccFollowNode1" presStyleIdx="0" presStyleCnt="1" custLinFactNeighborX="27744" custLinFactNeighborY="-382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extLst>
        <a:ext uri="{E40237B7-FDA0-4F09-8148-C483321AD2D9}">
          <dgm14:cNvPr xmlns:dgm14="http://schemas.microsoft.com/office/drawing/2010/diagram" id="0" name="" descr="Et billede, der indeholder person, Ansigt, tøj, smil&#10;&#10;Automatisk genereret beskrivelse">
            <a:extLst>
              <a:ext uri="{FF2B5EF4-FFF2-40B4-BE49-F238E27FC236}">
                <a16:creationId xmlns:a16="http://schemas.microsoft.com/office/drawing/2014/main" id="{4F0AB9ED-50EF-A238-659D-74A547454571}"/>
              </a:ext>
            </a:extLst>
          </dgm14:cNvPr>
        </a:ext>
      </dgm:extLst>
    </dgm:pt>
  </dgm:ptLst>
  <dgm:cxnLst>
    <dgm:cxn modelId="{B534682F-B371-4245-8708-28D49AB32FAF}" type="presOf" srcId="{8BADE77A-4C3E-46F1-A87E-75AA406468AC}" destId="{84B96BB2-E4D8-4A60-B07E-421B205FE092}" srcOrd="0" destOrd="0" presId="urn:microsoft.com/office/officeart/2005/8/layout/bList2"/>
    <dgm:cxn modelId="{ED504963-9891-47D1-B3D2-3471AB068F2F}" srcId="{73396FA4-0FA8-489E-B86B-1F6AE7000C4E}" destId="{8BADE77A-4C3E-46F1-A87E-75AA406468AC}" srcOrd="0" destOrd="0" parTransId="{A884594F-5B4D-4013-B5A3-F22573111E26}" sibTransId="{D4F5E433-088D-4546-B29E-2BBCCCC8BFA9}"/>
    <dgm:cxn modelId="{C3091066-7E3E-4484-83EC-4E58F9B93A5E}" type="presOf" srcId="{8BADE77A-4C3E-46F1-A87E-75AA406468AC}" destId="{4DA99997-D8BA-420C-8663-88490A756710}" srcOrd="1" destOrd="0" presId="urn:microsoft.com/office/officeart/2005/8/layout/bList2"/>
    <dgm:cxn modelId="{56FD9E47-D477-472A-AE7C-F762AFC991BD}" type="presOf" srcId="{73396FA4-0FA8-489E-B86B-1F6AE7000C4E}" destId="{87CB34A4-6103-4342-B033-5ABAF92F9749}" srcOrd="0" destOrd="0" presId="urn:microsoft.com/office/officeart/2005/8/layout/bList2"/>
    <dgm:cxn modelId="{8466E64D-E64B-4F82-A045-94E14127577F}" type="presOf" srcId="{59F9E7BD-5989-4FD2-B454-0963575FC9E6}" destId="{3C081333-5959-4F4C-80FB-6DF16966B872}" srcOrd="0" destOrd="0" presId="urn:microsoft.com/office/officeart/2005/8/layout/bList2"/>
    <dgm:cxn modelId="{1B6B41D6-1C7D-4E8E-A08C-E8F8CF4F46FE}" srcId="{8BADE77A-4C3E-46F1-A87E-75AA406468AC}" destId="{59F9E7BD-5989-4FD2-B454-0963575FC9E6}" srcOrd="0" destOrd="0" parTransId="{7CCB99CB-D3DE-4DF6-985B-F310BA13FF55}" sibTransId="{8C48F298-2BD9-4247-B5B6-D9FAA74399CF}"/>
    <dgm:cxn modelId="{8278A33F-1862-424F-8140-FC4CBFC99E8B}" type="presParOf" srcId="{87CB34A4-6103-4342-B033-5ABAF92F9749}" destId="{034138C9-E69A-4F2B-BB07-6D3A61D048E1}" srcOrd="0" destOrd="0" presId="urn:microsoft.com/office/officeart/2005/8/layout/bList2"/>
    <dgm:cxn modelId="{86A92A5C-4FC4-474E-B209-2CCC704F1000}" type="presParOf" srcId="{034138C9-E69A-4F2B-BB07-6D3A61D048E1}" destId="{3C081333-5959-4F4C-80FB-6DF16966B872}" srcOrd="0" destOrd="0" presId="urn:microsoft.com/office/officeart/2005/8/layout/bList2"/>
    <dgm:cxn modelId="{AF61BC5C-3E5E-4FCE-BAEA-2155A1BC329C}" type="presParOf" srcId="{034138C9-E69A-4F2B-BB07-6D3A61D048E1}" destId="{84B96BB2-E4D8-4A60-B07E-421B205FE092}" srcOrd="1" destOrd="0" presId="urn:microsoft.com/office/officeart/2005/8/layout/bList2"/>
    <dgm:cxn modelId="{DEA76534-1816-4793-BDCF-1EC4EA09E83B}" type="presParOf" srcId="{034138C9-E69A-4F2B-BB07-6D3A61D048E1}" destId="{4DA99997-D8BA-420C-8663-88490A756710}" srcOrd="2" destOrd="0" presId="urn:microsoft.com/office/officeart/2005/8/layout/bList2"/>
    <dgm:cxn modelId="{1AB65894-0666-4215-86DE-8D7AAB9C5D1E}" type="presParOf" srcId="{034138C9-E69A-4F2B-BB07-6D3A61D048E1}" destId="{9E9DDC18-139C-4E17-B943-84F25C49F43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1106A6-E5ED-4F65-88ED-837E5885FB4A}"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da-DK"/>
        </a:p>
      </dgm:t>
    </dgm:pt>
    <dgm:pt modelId="{714D792F-8A5F-47F1-A0B0-217AE0EFEEE3}">
      <dgm:prSet phldrT="[Tekst]" custT="1"/>
      <dgm:spPr/>
      <dgm:t>
        <a:bodyPr/>
        <a:lstStyle/>
        <a:p>
          <a:r>
            <a:rPr lang="en-US" sz="1600" dirty="0">
              <a:effectLst/>
              <a:latin typeface="Aptos" panose="020B0004020202020204" pitchFamily="34" charset="0"/>
              <a:ea typeface="Aptos" panose="020B0004020202020204" pitchFamily="34" charset="0"/>
              <a:cs typeface="Times New Roman" panose="02020603050405020304" pitchFamily="18" charset="0"/>
            </a:rPr>
            <a:t>Zorana Jovanovic Andersen, Professor</a:t>
          </a:r>
        </a:p>
        <a:p>
          <a:r>
            <a:rPr lang="en-US" sz="1600" dirty="0">
              <a:effectLst/>
              <a:latin typeface="Aptos" panose="020B0004020202020204" pitchFamily="34" charset="0"/>
              <a:ea typeface="Aptos" panose="020B0004020202020204" pitchFamily="34" charset="0"/>
              <a:cs typeface="Times New Roman" panose="02020603050405020304" pitchFamily="18" charset="0"/>
            </a:rPr>
            <a:t>Department of Public Health</a:t>
          </a:r>
        </a:p>
        <a:p>
          <a:r>
            <a:rPr lang="en-US" sz="1600" dirty="0">
              <a:effectLst/>
              <a:latin typeface="Aptos" panose="020B0004020202020204" pitchFamily="34" charset="0"/>
              <a:ea typeface="Aptos" panose="020B0004020202020204" pitchFamily="34" charset="0"/>
              <a:cs typeface="Times New Roman" panose="02020603050405020304" pitchFamily="18" charset="0"/>
            </a:rPr>
            <a:t>University of Copenhagen</a:t>
          </a:r>
          <a:endParaRPr lang="da-DK" sz="1600" dirty="0"/>
        </a:p>
      </dgm:t>
    </dgm:pt>
    <dgm:pt modelId="{600A0DFC-13B8-421F-B44F-C2A01E3E5F28}" type="parTrans" cxnId="{58ED889E-C52A-4376-A77C-16E153D251B3}">
      <dgm:prSet/>
      <dgm:spPr/>
      <dgm:t>
        <a:bodyPr/>
        <a:lstStyle/>
        <a:p>
          <a:endParaRPr lang="da-DK"/>
        </a:p>
      </dgm:t>
    </dgm:pt>
    <dgm:pt modelId="{8C4650F2-B1F5-4880-932E-7E1BB6473D0D}" type="sibTrans" cxnId="{58ED889E-C52A-4376-A77C-16E153D251B3}">
      <dgm:prSet/>
      <dgm:spPr/>
      <dgm:t>
        <a:bodyPr/>
        <a:lstStyle/>
        <a:p>
          <a:endParaRPr lang="da-DK"/>
        </a:p>
      </dgm:t>
    </dgm:pt>
    <dgm:pt modelId="{A4F7A39C-00CD-4224-B3B2-8021959D3180}">
      <dgm:prSet/>
      <dgm:spPr/>
      <dgm:t>
        <a:bodyPr/>
        <a:lstStyle/>
        <a:p>
          <a:pPr>
            <a:buNone/>
          </a:pPr>
          <a:r>
            <a:rPr lang="en-US" dirty="0">
              <a:effectLst/>
              <a:latin typeface="Aptos" panose="020B0004020202020204" pitchFamily="34" charset="0"/>
              <a:ea typeface="Aptos" panose="020B0004020202020204" pitchFamily="34" charset="0"/>
              <a:cs typeface="Times New Roman" panose="02020603050405020304" pitchFamily="18" charset="0"/>
            </a:rPr>
            <a:t>“Wood smoke in outdoor air is the largest Danish source to health hazardous air pollution. It contains toxic particles as well as carcinogenic tar substances and dioxins. The pollution causes approx. 300 premature deaths, serious illness and health costs of around 0.7 billion euro every year in Denmark.”</a:t>
          </a:r>
          <a:endParaRPr lang="da-DK" dirty="0"/>
        </a:p>
      </dgm:t>
    </dgm:pt>
    <dgm:pt modelId="{DDBFCC57-BDBA-4459-9543-5E1CD4C021E9}" type="parTrans" cxnId="{50A5347E-6977-4666-A880-53F6FF11D027}">
      <dgm:prSet/>
      <dgm:spPr/>
      <dgm:t>
        <a:bodyPr/>
        <a:lstStyle/>
        <a:p>
          <a:endParaRPr lang="da-DK"/>
        </a:p>
      </dgm:t>
    </dgm:pt>
    <dgm:pt modelId="{2413ECD3-FB74-41C5-8FE4-3083941FCDC5}" type="sibTrans" cxnId="{50A5347E-6977-4666-A880-53F6FF11D027}">
      <dgm:prSet/>
      <dgm:spPr/>
      <dgm:t>
        <a:bodyPr/>
        <a:lstStyle/>
        <a:p>
          <a:endParaRPr lang="da-DK"/>
        </a:p>
      </dgm:t>
    </dgm:pt>
    <dgm:pt modelId="{86FBA1C5-7331-4029-A287-7719ACDD961D}" type="pres">
      <dgm:prSet presAssocID="{AE1106A6-E5ED-4F65-88ED-837E5885FB4A}" presName="diagram" presStyleCnt="0">
        <dgm:presLayoutVars>
          <dgm:dir/>
          <dgm:animLvl val="lvl"/>
          <dgm:resizeHandles val="exact"/>
        </dgm:presLayoutVars>
      </dgm:prSet>
      <dgm:spPr/>
    </dgm:pt>
    <dgm:pt modelId="{6390BA50-D856-4B5C-846F-79E6C66A1D0D}" type="pres">
      <dgm:prSet presAssocID="{714D792F-8A5F-47F1-A0B0-217AE0EFEEE3}" presName="compNode" presStyleCnt="0"/>
      <dgm:spPr/>
    </dgm:pt>
    <dgm:pt modelId="{65EF243A-29B0-4A18-8295-35DC5D5631A1}" type="pres">
      <dgm:prSet presAssocID="{714D792F-8A5F-47F1-A0B0-217AE0EFEEE3}" presName="childRect" presStyleLbl="bgAcc1" presStyleIdx="0" presStyleCnt="1" custScaleX="192663">
        <dgm:presLayoutVars>
          <dgm:bulletEnabled val="1"/>
        </dgm:presLayoutVars>
      </dgm:prSet>
      <dgm:spPr/>
    </dgm:pt>
    <dgm:pt modelId="{1B151D49-6A26-4FD5-AEB6-0D06A124CA2F}" type="pres">
      <dgm:prSet presAssocID="{714D792F-8A5F-47F1-A0B0-217AE0EFEEE3}" presName="parentText" presStyleLbl="node1" presStyleIdx="0" presStyleCnt="0">
        <dgm:presLayoutVars>
          <dgm:chMax val="0"/>
          <dgm:bulletEnabled val="1"/>
        </dgm:presLayoutVars>
      </dgm:prSet>
      <dgm:spPr/>
    </dgm:pt>
    <dgm:pt modelId="{1A60AB85-9E1D-468A-AF93-19E3E5431624}" type="pres">
      <dgm:prSet presAssocID="{714D792F-8A5F-47F1-A0B0-217AE0EFEEE3}" presName="parentRect" presStyleLbl="alignNode1" presStyleIdx="0" presStyleCnt="1" custScaleX="144136"/>
      <dgm:spPr/>
    </dgm:pt>
    <dgm:pt modelId="{64860F8C-90DF-46A9-9A06-810F10DC5ABF}" type="pres">
      <dgm:prSet presAssocID="{714D792F-8A5F-47F1-A0B0-217AE0EFEEE3}" presName="adorn" presStyleLbl="fgAccFollowNode1" presStyleIdx="0" presStyleCnt="1" custScaleX="119537" custScaleY="119792" custLinFactNeighborX="67835" custLinFactNeighborY="1909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extLst>
        <a:ext uri="{E40237B7-FDA0-4F09-8148-C483321AD2D9}">
          <dgm14:cNvPr xmlns:dgm14="http://schemas.microsoft.com/office/drawing/2010/diagram" id="0" name="" descr="Et billede, der indeholder Ansigt, person, smil, portræt&#10;&#10;Automatisk genereret beskrivelse">
            <a:extLst>
              <a:ext uri="{FF2B5EF4-FFF2-40B4-BE49-F238E27FC236}">
                <a16:creationId xmlns:a16="http://schemas.microsoft.com/office/drawing/2014/main" id="{B5A58BB3-F510-3107-5040-5A2EACCAEA98}"/>
              </a:ext>
            </a:extLst>
          </dgm14:cNvPr>
        </a:ext>
      </dgm:extLst>
    </dgm:pt>
  </dgm:ptLst>
  <dgm:cxnLst>
    <dgm:cxn modelId="{31655D24-2A98-4812-A8D2-53AA1E733FC2}" type="presOf" srcId="{714D792F-8A5F-47F1-A0B0-217AE0EFEEE3}" destId="{1B151D49-6A26-4FD5-AEB6-0D06A124CA2F}" srcOrd="0" destOrd="0" presId="urn:microsoft.com/office/officeart/2005/8/layout/bList2"/>
    <dgm:cxn modelId="{BC60D659-8BF4-4B6E-9B87-1201A529675A}" type="presOf" srcId="{A4F7A39C-00CD-4224-B3B2-8021959D3180}" destId="{65EF243A-29B0-4A18-8295-35DC5D5631A1}" srcOrd="0" destOrd="0" presId="urn:microsoft.com/office/officeart/2005/8/layout/bList2"/>
    <dgm:cxn modelId="{50A5347E-6977-4666-A880-53F6FF11D027}" srcId="{714D792F-8A5F-47F1-A0B0-217AE0EFEEE3}" destId="{A4F7A39C-00CD-4224-B3B2-8021959D3180}" srcOrd="0" destOrd="0" parTransId="{DDBFCC57-BDBA-4459-9543-5E1CD4C021E9}" sibTransId="{2413ECD3-FB74-41C5-8FE4-3083941FCDC5}"/>
    <dgm:cxn modelId="{94CC1287-16B1-482C-9A18-12D7602D36DA}" type="presOf" srcId="{714D792F-8A5F-47F1-A0B0-217AE0EFEEE3}" destId="{1A60AB85-9E1D-468A-AF93-19E3E5431624}" srcOrd="1" destOrd="0" presId="urn:microsoft.com/office/officeart/2005/8/layout/bList2"/>
    <dgm:cxn modelId="{58ED889E-C52A-4376-A77C-16E153D251B3}" srcId="{AE1106A6-E5ED-4F65-88ED-837E5885FB4A}" destId="{714D792F-8A5F-47F1-A0B0-217AE0EFEEE3}" srcOrd="0" destOrd="0" parTransId="{600A0DFC-13B8-421F-B44F-C2A01E3E5F28}" sibTransId="{8C4650F2-B1F5-4880-932E-7E1BB6473D0D}"/>
    <dgm:cxn modelId="{B8AE88D2-DDA7-4A13-92F2-379C2012BB29}" type="presOf" srcId="{AE1106A6-E5ED-4F65-88ED-837E5885FB4A}" destId="{86FBA1C5-7331-4029-A287-7719ACDD961D}" srcOrd="0" destOrd="0" presId="urn:microsoft.com/office/officeart/2005/8/layout/bList2"/>
    <dgm:cxn modelId="{118B0746-C23D-4B73-9CB0-3E3E63C4EF38}" type="presParOf" srcId="{86FBA1C5-7331-4029-A287-7719ACDD961D}" destId="{6390BA50-D856-4B5C-846F-79E6C66A1D0D}" srcOrd="0" destOrd="0" presId="urn:microsoft.com/office/officeart/2005/8/layout/bList2"/>
    <dgm:cxn modelId="{FF40F0DC-08DE-431C-919A-841E791D3928}" type="presParOf" srcId="{6390BA50-D856-4B5C-846F-79E6C66A1D0D}" destId="{65EF243A-29B0-4A18-8295-35DC5D5631A1}" srcOrd="0" destOrd="0" presId="urn:microsoft.com/office/officeart/2005/8/layout/bList2"/>
    <dgm:cxn modelId="{DDABC5EF-0C60-4E8D-B8E7-45E3812D2A06}" type="presParOf" srcId="{6390BA50-D856-4B5C-846F-79E6C66A1D0D}" destId="{1B151D49-6A26-4FD5-AEB6-0D06A124CA2F}" srcOrd="1" destOrd="0" presId="urn:microsoft.com/office/officeart/2005/8/layout/bList2"/>
    <dgm:cxn modelId="{B047730E-6DF9-4AFF-8505-F8C29F619551}" type="presParOf" srcId="{6390BA50-D856-4B5C-846F-79E6C66A1D0D}" destId="{1A60AB85-9E1D-468A-AF93-19E3E5431624}" srcOrd="2" destOrd="0" presId="urn:microsoft.com/office/officeart/2005/8/layout/bList2"/>
    <dgm:cxn modelId="{0A916AB8-8D19-4FC2-AD16-609F47BC6FE4}" type="presParOf" srcId="{6390BA50-D856-4B5C-846F-79E6C66A1D0D}" destId="{64860F8C-90DF-46A9-9A06-810F10DC5ABF}"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A3FDC1-028C-4EC6-90C9-96B93746E289}"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da-DK"/>
        </a:p>
      </dgm:t>
    </dgm:pt>
    <dgm:pt modelId="{FB769F2A-857B-4823-ABE4-F49CAD373D26}">
      <dgm:prSet phldrT="[Tekst]" custT="1"/>
      <dgm:spPr/>
      <dgm:t>
        <a:bodyPr/>
        <a:lstStyle/>
        <a:p>
          <a:pPr>
            <a:buNone/>
          </a:pPr>
          <a:r>
            <a:rPr lang="en-US" sz="1600" dirty="0">
              <a:effectLst/>
              <a:latin typeface="Aptos" panose="020B0004020202020204" pitchFamily="34" charset="0"/>
              <a:ea typeface="Aptos" panose="020B0004020202020204" pitchFamily="34" charset="0"/>
              <a:cs typeface="Times New Roman" panose="02020603050405020304" pitchFamily="18" charset="0"/>
            </a:rPr>
            <a:t>Kaare Press-Kristensen, Senior Advisor</a:t>
          </a:r>
        </a:p>
        <a:p>
          <a:pPr>
            <a:buNone/>
          </a:pPr>
          <a:r>
            <a:rPr lang="en-US" sz="1600" dirty="0">
              <a:effectLst/>
              <a:latin typeface="Aptos" panose="020B0004020202020204" pitchFamily="34" charset="0"/>
              <a:ea typeface="Aptos" panose="020B0004020202020204" pitchFamily="34" charset="0"/>
              <a:cs typeface="Times New Roman" panose="02020603050405020304" pitchFamily="18" charset="0"/>
            </a:rPr>
            <a:t>Healthy Indoor Environment</a:t>
          </a:r>
          <a:endParaRPr lang="da-DK" sz="1600" dirty="0"/>
        </a:p>
      </dgm:t>
    </dgm:pt>
    <dgm:pt modelId="{AF7040FE-1CDE-4DE6-A28F-7A7E6FD64C10}" type="parTrans" cxnId="{A1421717-D2AD-4475-9F7E-9DF1EEE82747}">
      <dgm:prSet/>
      <dgm:spPr/>
      <dgm:t>
        <a:bodyPr/>
        <a:lstStyle/>
        <a:p>
          <a:endParaRPr lang="da-DK"/>
        </a:p>
      </dgm:t>
    </dgm:pt>
    <dgm:pt modelId="{5938ECD6-92B5-4C76-836C-E9CDA557F2C6}" type="sibTrans" cxnId="{A1421717-D2AD-4475-9F7E-9DF1EEE82747}">
      <dgm:prSet/>
      <dgm:spPr/>
      <dgm:t>
        <a:bodyPr/>
        <a:lstStyle/>
        <a:p>
          <a:endParaRPr lang="da-DK"/>
        </a:p>
      </dgm:t>
    </dgm:pt>
    <dgm:pt modelId="{AB6499DC-B1BF-4746-A180-DFBDB2CCC04F}">
      <dgm:prSet/>
      <dgm:spPr/>
      <dgm:t>
        <a:bodyPr/>
        <a:lstStyle/>
        <a:p>
          <a:pPr>
            <a:buNone/>
          </a:pPr>
          <a:r>
            <a:rPr lang="en-US" dirty="0">
              <a:effectLst/>
              <a:latin typeface="Aptos" panose="020B0004020202020204" pitchFamily="34" charset="0"/>
              <a:ea typeface="Aptos" panose="020B0004020202020204" pitchFamily="34" charset="0"/>
              <a:cs typeface="Times New Roman" panose="02020603050405020304" pitchFamily="18" charset="0"/>
            </a:rPr>
            <a:t>“Smoke-free heating is the way forward. District heating in cities and heat pumps in the countryside. This will provide both a better indoor climate as well as reduced pollution in our residential areas. The coziness can easily be maintained with an electric fireplace or a TV fireplace.”</a:t>
          </a:r>
          <a:endParaRPr lang="da-DK" dirty="0"/>
        </a:p>
      </dgm:t>
    </dgm:pt>
    <dgm:pt modelId="{3EB33CBF-6716-4C1F-8820-2F0B31286014}" type="parTrans" cxnId="{828980CF-769C-480D-8217-B185AADE3865}">
      <dgm:prSet/>
      <dgm:spPr/>
      <dgm:t>
        <a:bodyPr/>
        <a:lstStyle/>
        <a:p>
          <a:endParaRPr lang="da-DK"/>
        </a:p>
      </dgm:t>
    </dgm:pt>
    <dgm:pt modelId="{8E93F6D1-A221-4C9A-96CE-C98EB7DC0A79}" type="sibTrans" cxnId="{828980CF-769C-480D-8217-B185AADE3865}">
      <dgm:prSet/>
      <dgm:spPr/>
      <dgm:t>
        <a:bodyPr/>
        <a:lstStyle/>
        <a:p>
          <a:endParaRPr lang="da-DK"/>
        </a:p>
      </dgm:t>
    </dgm:pt>
    <dgm:pt modelId="{BBF8681A-96A1-4DED-9496-9DCD111A55A5}" type="pres">
      <dgm:prSet presAssocID="{53A3FDC1-028C-4EC6-90C9-96B93746E289}" presName="diagram" presStyleCnt="0">
        <dgm:presLayoutVars>
          <dgm:dir/>
          <dgm:animLvl val="lvl"/>
          <dgm:resizeHandles val="exact"/>
        </dgm:presLayoutVars>
      </dgm:prSet>
      <dgm:spPr/>
    </dgm:pt>
    <dgm:pt modelId="{7AD7D9D7-AB4D-440E-A614-A2054A3A2F21}" type="pres">
      <dgm:prSet presAssocID="{FB769F2A-857B-4823-ABE4-F49CAD373D26}" presName="compNode" presStyleCnt="0"/>
      <dgm:spPr/>
    </dgm:pt>
    <dgm:pt modelId="{A06F25C5-7EBE-4D80-9F41-5B545242363F}" type="pres">
      <dgm:prSet presAssocID="{FB769F2A-857B-4823-ABE4-F49CAD373D26}" presName="childRect" presStyleLbl="bgAcc1" presStyleIdx="0" presStyleCnt="1" custScaleX="176508">
        <dgm:presLayoutVars>
          <dgm:bulletEnabled val="1"/>
        </dgm:presLayoutVars>
      </dgm:prSet>
      <dgm:spPr/>
    </dgm:pt>
    <dgm:pt modelId="{D388C095-ECF5-4025-A086-31FDA4ADD4D3}" type="pres">
      <dgm:prSet presAssocID="{FB769F2A-857B-4823-ABE4-F49CAD373D26}" presName="parentText" presStyleLbl="node1" presStyleIdx="0" presStyleCnt="0">
        <dgm:presLayoutVars>
          <dgm:chMax val="0"/>
          <dgm:bulletEnabled val="1"/>
        </dgm:presLayoutVars>
      </dgm:prSet>
      <dgm:spPr/>
    </dgm:pt>
    <dgm:pt modelId="{DA821F86-D85B-48A2-826C-E27B7284E6BA}" type="pres">
      <dgm:prSet presAssocID="{FB769F2A-857B-4823-ABE4-F49CAD373D26}" presName="parentRect" presStyleLbl="alignNode1" presStyleIdx="0" presStyleCnt="1" custScaleX="137284"/>
      <dgm:spPr/>
    </dgm:pt>
    <dgm:pt modelId="{6452664B-0777-4C90-BADA-556260C04681}" type="pres">
      <dgm:prSet presAssocID="{FB769F2A-857B-4823-ABE4-F49CAD373D26}" presName="adorn" presStyleLbl="fgAccFollowNode1" presStyleIdx="0" presStyleCnt="1" custLinFactNeighborX="61045" custLinFactNeighborY="146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9000" b="-19000"/>
          </a:stretch>
        </a:blipFill>
      </dgm:spPr>
      <dgm:extLst>
        <a:ext uri="{E40237B7-FDA0-4F09-8148-C483321AD2D9}">
          <dgm14:cNvPr xmlns:dgm14="http://schemas.microsoft.com/office/drawing/2010/diagram" id="0" name="" descr="Et billede, der indeholder Ansigt, person, smil, portræt&#10;&#10;Automatisk genereret beskrivelse">
            <a:extLst>
              <a:ext uri="{FF2B5EF4-FFF2-40B4-BE49-F238E27FC236}">
                <a16:creationId xmlns:a16="http://schemas.microsoft.com/office/drawing/2014/main" id="{615A38D6-C304-AE18-9C62-6A4C0C52DF41}"/>
              </a:ext>
            </a:extLst>
          </dgm14:cNvPr>
        </a:ext>
      </dgm:extLst>
    </dgm:pt>
  </dgm:ptLst>
  <dgm:cxnLst>
    <dgm:cxn modelId="{A5DB4C09-10C6-4A76-9F60-9D101DC26268}" type="presOf" srcId="{53A3FDC1-028C-4EC6-90C9-96B93746E289}" destId="{BBF8681A-96A1-4DED-9496-9DCD111A55A5}" srcOrd="0" destOrd="0" presId="urn:microsoft.com/office/officeart/2005/8/layout/bList2"/>
    <dgm:cxn modelId="{A1421717-D2AD-4475-9F7E-9DF1EEE82747}" srcId="{53A3FDC1-028C-4EC6-90C9-96B93746E289}" destId="{FB769F2A-857B-4823-ABE4-F49CAD373D26}" srcOrd="0" destOrd="0" parTransId="{AF7040FE-1CDE-4DE6-A28F-7A7E6FD64C10}" sibTransId="{5938ECD6-92B5-4C76-836C-E9CDA557F2C6}"/>
    <dgm:cxn modelId="{733D9F2E-C35A-4505-88EC-5684BBFF6E8F}" type="presOf" srcId="{FB769F2A-857B-4823-ABE4-F49CAD373D26}" destId="{DA821F86-D85B-48A2-826C-E27B7284E6BA}" srcOrd="1" destOrd="0" presId="urn:microsoft.com/office/officeart/2005/8/layout/bList2"/>
    <dgm:cxn modelId="{6735FA99-590C-472D-A765-E9F510EB6C13}" type="presOf" srcId="{FB769F2A-857B-4823-ABE4-F49CAD373D26}" destId="{D388C095-ECF5-4025-A086-31FDA4ADD4D3}" srcOrd="0" destOrd="0" presId="urn:microsoft.com/office/officeart/2005/8/layout/bList2"/>
    <dgm:cxn modelId="{46EC2B9B-F647-4E69-8FF9-140EF176E366}" type="presOf" srcId="{AB6499DC-B1BF-4746-A180-DFBDB2CCC04F}" destId="{A06F25C5-7EBE-4D80-9F41-5B545242363F}" srcOrd="0" destOrd="0" presId="urn:microsoft.com/office/officeart/2005/8/layout/bList2"/>
    <dgm:cxn modelId="{828980CF-769C-480D-8217-B185AADE3865}" srcId="{FB769F2A-857B-4823-ABE4-F49CAD373D26}" destId="{AB6499DC-B1BF-4746-A180-DFBDB2CCC04F}" srcOrd="0" destOrd="0" parTransId="{3EB33CBF-6716-4C1F-8820-2F0B31286014}" sibTransId="{8E93F6D1-A221-4C9A-96CE-C98EB7DC0A79}"/>
    <dgm:cxn modelId="{E7155D92-F4FD-4323-AC52-43DC6FA19CE2}" type="presParOf" srcId="{BBF8681A-96A1-4DED-9496-9DCD111A55A5}" destId="{7AD7D9D7-AB4D-440E-A614-A2054A3A2F21}" srcOrd="0" destOrd="0" presId="urn:microsoft.com/office/officeart/2005/8/layout/bList2"/>
    <dgm:cxn modelId="{C84E86A5-FA80-4B40-A462-C873502ACB4C}" type="presParOf" srcId="{7AD7D9D7-AB4D-440E-A614-A2054A3A2F21}" destId="{A06F25C5-7EBE-4D80-9F41-5B545242363F}" srcOrd="0" destOrd="0" presId="urn:microsoft.com/office/officeart/2005/8/layout/bList2"/>
    <dgm:cxn modelId="{1FF403D0-B255-411D-90A1-1D40C1B14BD0}" type="presParOf" srcId="{7AD7D9D7-AB4D-440E-A614-A2054A3A2F21}" destId="{D388C095-ECF5-4025-A086-31FDA4ADD4D3}" srcOrd="1" destOrd="0" presId="urn:microsoft.com/office/officeart/2005/8/layout/bList2"/>
    <dgm:cxn modelId="{728BAB04-25D2-41A0-8119-5A8FE93A7B15}" type="presParOf" srcId="{7AD7D9D7-AB4D-440E-A614-A2054A3A2F21}" destId="{DA821F86-D85B-48A2-826C-E27B7284E6BA}" srcOrd="2" destOrd="0" presId="urn:microsoft.com/office/officeart/2005/8/layout/bList2"/>
    <dgm:cxn modelId="{A31FBEC7-5555-4B6F-8A9E-63C58342D5FA}" type="presParOf" srcId="{7AD7D9D7-AB4D-440E-A614-A2054A3A2F21}" destId="{6452664B-0777-4C90-BADA-556260C04681}"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8BF3E-B493-434F-8309-A7CF7E05E1AE}">
      <dsp:nvSpPr>
        <dsp:cNvPr id="0" name=""/>
        <dsp:cNvSpPr/>
      </dsp:nvSpPr>
      <dsp:spPr>
        <a:xfrm>
          <a:off x="812" y="350533"/>
          <a:ext cx="6767126" cy="244750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None/>
          </a:pPr>
          <a:r>
            <a:rPr lang="en-US" sz="2400" kern="1200" dirty="0">
              <a:effectLst/>
              <a:latin typeface="Aptos" panose="020B0004020202020204" pitchFamily="34" charset="0"/>
              <a:ea typeface="Aptos" panose="020B0004020202020204" pitchFamily="34" charset="0"/>
              <a:cs typeface="Times New Roman" panose="02020603050405020304" pitchFamily="18" charset="0"/>
            </a:rPr>
            <a:t>“Our measurements show that wood stoves can pollute the indoor air in homes with higher numbers of toxic particles than what is measured from traffic on the busiest streets in Copenhagen during rush hour. This applies regardless of whether your stove is new or old.”</a:t>
          </a:r>
          <a:endParaRPr lang="da-DK" sz="2400" kern="1200" dirty="0"/>
        </a:p>
      </dsp:txBody>
      <dsp:txXfrm>
        <a:off x="58160" y="407881"/>
        <a:ext cx="6652430" cy="2390159"/>
      </dsp:txXfrm>
    </dsp:sp>
    <dsp:sp modelId="{593B0C16-5589-4E75-9160-B2DA543D4F1E}">
      <dsp:nvSpPr>
        <dsp:cNvPr id="0" name=""/>
        <dsp:cNvSpPr/>
      </dsp:nvSpPr>
      <dsp:spPr>
        <a:xfrm>
          <a:off x="429556" y="2808314"/>
          <a:ext cx="5918496" cy="102377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effectLst/>
              <a:latin typeface="Aptos" panose="020B0004020202020204" pitchFamily="34" charset="0"/>
              <a:ea typeface="Aptos" panose="020B0004020202020204" pitchFamily="34" charset="0"/>
              <a:cs typeface="Times New Roman" panose="02020603050405020304" pitchFamily="18" charset="0"/>
            </a:rPr>
            <a:t>Teis Nørgaard Mikkelsen </a:t>
          </a:r>
        </a:p>
        <a:p>
          <a:pPr marL="0" lvl="0" indent="0" algn="l" defTabSz="711200">
            <a:lnSpc>
              <a:spcPct val="90000"/>
            </a:lnSpc>
            <a:spcBef>
              <a:spcPct val="0"/>
            </a:spcBef>
            <a:spcAft>
              <a:spcPct val="35000"/>
            </a:spcAft>
            <a:buNone/>
          </a:pPr>
          <a:r>
            <a:rPr lang="en-US" sz="1600" kern="1200" dirty="0">
              <a:effectLst/>
              <a:latin typeface="Aptos" panose="020B0004020202020204" pitchFamily="34" charset="0"/>
              <a:ea typeface="Aptos" panose="020B0004020202020204" pitchFamily="34" charset="0"/>
              <a:cs typeface="Times New Roman" panose="02020603050405020304" pitchFamily="18" charset="0"/>
            </a:rPr>
            <a:t>Associate Professor at DTU Sustain </a:t>
          </a:r>
        </a:p>
        <a:p>
          <a:pPr marL="0" lvl="0" indent="0" algn="l" defTabSz="711200">
            <a:lnSpc>
              <a:spcPct val="90000"/>
            </a:lnSpc>
            <a:spcBef>
              <a:spcPct val="0"/>
            </a:spcBef>
            <a:spcAft>
              <a:spcPct val="35000"/>
            </a:spcAft>
            <a:buNone/>
          </a:pPr>
          <a:r>
            <a:rPr lang="en-US" sz="1600" kern="1200" dirty="0">
              <a:effectLst/>
              <a:latin typeface="Aptos" panose="020B0004020202020204" pitchFamily="34" charset="0"/>
              <a:ea typeface="Aptos" panose="020B0004020202020204" pitchFamily="34" charset="0"/>
              <a:cs typeface="Times New Roman" panose="02020603050405020304" pitchFamily="18" charset="0"/>
            </a:rPr>
            <a:t>Technical University of Denmark </a:t>
          </a:r>
          <a:endParaRPr lang="da-DK" sz="1600" kern="1200" dirty="0"/>
        </a:p>
      </dsp:txBody>
      <dsp:txXfrm>
        <a:off x="429556" y="2808314"/>
        <a:ext cx="4167954" cy="1023773"/>
      </dsp:txXfrm>
    </dsp:sp>
    <dsp:sp modelId="{03ED1678-9A95-4ACE-8A1B-8521D0824548}">
      <dsp:nvSpPr>
        <dsp:cNvPr id="0" name=""/>
        <dsp:cNvSpPr/>
      </dsp:nvSpPr>
      <dsp:spPr>
        <a:xfrm>
          <a:off x="5400600" y="2952324"/>
          <a:ext cx="1275232" cy="1266970"/>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8730" b="-25270"/>
          </a:stretch>
        </a:blipFill>
        <a:ln w="25400" cap="flat" cmpd="sng" algn="ctr">
          <a:solidFill>
            <a:schemeClr val="accent3">
              <a:lumMod val="75000"/>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E54EF-8ADF-43CF-8B7C-1F679138F523}">
      <dsp:nvSpPr>
        <dsp:cNvPr id="0" name=""/>
        <dsp:cNvSpPr/>
      </dsp:nvSpPr>
      <dsp:spPr>
        <a:xfrm>
          <a:off x="341874" y="2142"/>
          <a:ext cx="7216616" cy="259300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14300" rIns="38100" bIns="38100" numCol="1" spcCol="1270" anchor="t" anchorCtr="0">
          <a:noAutofit/>
        </a:bodyPr>
        <a:lstStyle/>
        <a:p>
          <a:pPr marL="285750" lvl="1" indent="-285750" algn="l" defTabSz="1333500">
            <a:lnSpc>
              <a:spcPct val="90000"/>
            </a:lnSpc>
            <a:spcBef>
              <a:spcPct val="0"/>
            </a:spcBef>
            <a:spcAft>
              <a:spcPct val="15000"/>
            </a:spcAft>
            <a:buNone/>
          </a:pPr>
          <a:r>
            <a:rPr lang="en-US" sz="3000" kern="1200" dirty="0">
              <a:effectLst/>
              <a:latin typeface="Aptos" panose="020B0004020202020204" pitchFamily="34" charset="0"/>
              <a:ea typeface="Aptos" panose="020B0004020202020204" pitchFamily="34" charset="0"/>
              <a:cs typeface="Times New Roman" panose="02020603050405020304" pitchFamily="18" charset="0"/>
            </a:rPr>
            <a:t>“Wood smoke contains many of the same toxic compounds as tobacco smoke. The pollution increases the risk of cancer, blood clots, cardiovascular diseases, COPD, bronchitis and asthma.” </a:t>
          </a:r>
          <a:endParaRPr lang="da-DK" sz="3000" kern="1200" dirty="0"/>
        </a:p>
      </dsp:txBody>
      <dsp:txXfrm>
        <a:off x="402631" y="62899"/>
        <a:ext cx="7095102" cy="2532250"/>
      </dsp:txXfrm>
    </dsp:sp>
    <dsp:sp modelId="{E642EAF3-662B-419A-BDDB-6D56466EF7D4}">
      <dsp:nvSpPr>
        <dsp:cNvPr id="0" name=""/>
        <dsp:cNvSpPr/>
      </dsp:nvSpPr>
      <dsp:spPr>
        <a:xfrm>
          <a:off x="1427790" y="2595150"/>
          <a:ext cx="5044785" cy="111499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effectLst/>
              <a:latin typeface="Aptos" panose="020B0004020202020204" pitchFamily="34" charset="0"/>
              <a:ea typeface="Aptos" panose="020B0004020202020204" pitchFamily="34" charset="0"/>
              <a:cs typeface="Times New Roman" panose="02020603050405020304" pitchFamily="18" charset="0"/>
            </a:rPr>
            <a:t>Torben Sigsgaard, Professor</a:t>
          </a:r>
        </a:p>
        <a:p>
          <a:pPr marL="0" lvl="0" indent="0" algn="l" defTabSz="889000">
            <a:lnSpc>
              <a:spcPct val="90000"/>
            </a:lnSpc>
            <a:spcBef>
              <a:spcPct val="0"/>
            </a:spcBef>
            <a:spcAft>
              <a:spcPct val="35000"/>
            </a:spcAft>
            <a:buNone/>
          </a:pPr>
          <a:r>
            <a:rPr lang="en-US" sz="2000" kern="1200" dirty="0">
              <a:effectLst/>
              <a:latin typeface="Aptos" panose="020B0004020202020204" pitchFamily="34" charset="0"/>
              <a:ea typeface="Aptos" panose="020B0004020202020204" pitchFamily="34" charset="0"/>
              <a:cs typeface="Times New Roman" panose="02020603050405020304" pitchFamily="18" charset="0"/>
            </a:rPr>
            <a:t>Department of Public Health</a:t>
          </a:r>
        </a:p>
        <a:p>
          <a:pPr marL="0" lvl="0" indent="0" algn="l" defTabSz="889000">
            <a:lnSpc>
              <a:spcPct val="90000"/>
            </a:lnSpc>
            <a:spcBef>
              <a:spcPct val="0"/>
            </a:spcBef>
            <a:spcAft>
              <a:spcPct val="35000"/>
            </a:spcAft>
            <a:buNone/>
          </a:pPr>
          <a:r>
            <a:rPr lang="en-US" sz="2000" kern="1200" dirty="0">
              <a:effectLst/>
              <a:latin typeface="Aptos" panose="020B0004020202020204" pitchFamily="34" charset="0"/>
              <a:ea typeface="Aptos" panose="020B0004020202020204" pitchFamily="34" charset="0"/>
              <a:cs typeface="Times New Roman" panose="02020603050405020304" pitchFamily="18" charset="0"/>
            </a:rPr>
            <a:t>Aarhus University</a:t>
          </a:r>
          <a:endParaRPr lang="da-DK" sz="2000" kern="1200" dirty="0"/>
        </a:p>
      </dsp:txBody>
      <dsp:txXfrm>
        <a:off x="1427790" y="2595150"/>
        <a:ext cx="3552665" cy="1114993"/>
      </dsp:txXfrm>
    </dsp:sp>
    <dsp:sp modelId="{9AF57769-25CD-468D-84BD-726FF9A1EBC7}">
      <dsp:nvSpPr>
        <dsp:cNvPr id="0" name=""/>
        <dsp:cNvSpPr/>
      </dsp:nvSpPr>
      <dsp:spPr>
        <a:xfrm>
          <a:off x="5390345" y="2698303"/>
          <a:ext cx="1390084" cy="1367969"/>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311" r="-43689"/>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81333-5959-4F4C-80FB-6DF16966B872}">
      <dsp:nvSpPr>
        <dsp:cNvPr id="0" name=""/>
        <dsp:cNvSpPr/>
      </dsp:nvSpPr>
      <dsp:spPr>
        <a:xfrm>
          <a:off x="2482" y="11237"/>
          <a:ext cx="6835795" cy="293912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l" defTabSz="1155700">
            <a:lnSpc>
              <a:spcPct val="90000"/>
            </a:lnSpc>
            <a:spcBef>
              <a:spcPct val="0"/>
            </a:spcBef>
            <a:spcAft>
              <a:spcPct val="15000"/>
            </a:spcAft>
            <a:buNone/>
          </a:pPr>
          <a:r>
            <a:rPr lang="en-US" sz="2600" kern="1200" dirty="0">
              <a:effectLst/>
              <a:latin typeface="Aptos" panose="020B0004020202020204" pitchFamily="34" charset="0"/>
              <a:ea typeface="Aptos" panose="020B0004020202020204" pitchFamily="34" charset="0"/>
              <a:cs typeface="Times New Roman" panose="02020603050405020304" pitchFamily="18" charset="0"/>
            </a:rPr>
            <a:t>“20% of all pre-school children have asthma, while 10% of all school-children have asthma. Asthma is the most frequent reason for children to be hospitalized. My research shows that children are particularly sensitive to particle pollution. Therefore, indoor air pollution should be avoided.”</a:t>
          </a:r>
          <a:endParaRPr lang="da-DK" sz="2600" kern="1200" dirty="0"/>
        </a:p>
      </dsp:txBody>
      <dsp:txXfrm>
        <a:off x="71349" y="80104"/>
        <a:ext cx="6698061" cy="2870253"/>
      </dsp:txXfrm>
    </dsp:sp>
    <dsp:sp modelId="{4DA99997-D8BA-420C-8663-88490A756710}">
      <dsp:nvSpPr>
        <dsp:cNvPr id="0" name=""/>
        <dsp:cNvSpPr/>
      </dsp:nvSpPr>
      <dsp:spPr>
        <a:xfrm>
          <a:off x="1008103" y="2949122"/>
          <a:ext cx="4755501" cy="126220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925513">
            <a:lnSpc>
              <a:spcPct val="90000"/>
            </a:lnSpc>
            <a:spcBef>
              <a:spcPct val="0"/>
            </a:spcBef>
            <a:spcAft>
              <a:spcPct val="35000"/>
            </a:spcAft>
            <a:buNone/>
            <a:tabLst/>
          </a:pPr>
          <a:r>
            <a:rPr lang="en-US" sz="1600" kern="1200" dirty="0">
              <a:effectLst/>
              <a:latin typeface="Aptos" panose="020B0004020202020204" pitchFamily="34" charset="0"/>
              <a:ea typeface="Aptos" panose="020B0004020202020204" pitchFamily="34" charset="0"/>
              <a:cs typeface="Times New Roman" panose="02020603050405020304" pitchFamily="18" charset="0"/>
            </a:rPr>
            <a:t>Marie Pedersen, Assistant Professor</a:t>
          </a:r>
        </a:p>
        <a:p>
          <a:pPr marL="0" lvl="0" indent="0" algn="l" defTabSz="925513">
            <a:lnSpc>
              <a:spcPct val="90000"/>
            </a:lnSpc>
            <a:spcBef>
              <a:spcPct val="0"/>
            </a:spcBef>
            <a:spcAft>
              <a:spcPct val="35000"/>
            </a:spcAft>
            <a:buNone/>
            <a:tabLst/>
          </a:pPr>
          <a:r>
            <a:rPr lang="en-US" sz="1600" kern="1200" dirty="0">
              <a:effectLst/>
              <a:latin typeface="Aptos" panose="020B0004020202020204" pitchFamily="34" charset="0"/>
              <a:ea typeface="Aptos" panose="020B0004020202020204" pitchFamily="34" charset="0"/>
              <a:cs typeface="Times New Roman" panose="02020603050405020304" pitchFamily="18" charset="0"/>
            </a:rPr>
            <a:t>Department of Public Health</a:t>
          </a:r>
        </a:p>
        <a:p>
          <a:pPr marL="0" lvl="0" indent="0" algn="l" defTabSz="925513">
            <a:lnSpc>
              <a:spcPct val="90000"/>
            </a:lnSpc>
            <a:spcBef>
              <a:spcPct val="0"/>
            </a:spcBef>
            <a:spcAft>
              <a:spcPct val="35000"/>
            </a:spcAft>
            <a:buNone/>
            <a:tabLst/>
          </a:pPr>
          <a:r>
            <a:rPr lang="en-US" sz="1600" kern="1200" dirty="0">
              <a:effectLst/>
              <a:latin typeface="Aptos" panose="020B0004020202020204" pitchFamily="34" charset="0"/>
              <a:ea typeface="Aptos" panose="020B0004020202020204" pitchFamily="34" charset="0"/>
              <a:cs typeface="Times New Roman" panose="02020603050405020304" pitchFamily="18" charset="0"/>
            </a:rPr>
            <a:t>University of Copenhagen</a:t>
          </a:r>
          <a:endParaRPr lang="da-DK" sz="1600" kern="1200" dirty="0"/>
        </a:p>
      </dsp:txBody>
      <dsp:txXfrm>
        <a:off x="1008103" y="2949122"/>
        <a:ext cx="3348944" cy="1262206"/>
      </dsp:txXfrm>
    </dsp:sp>
    <dsp:sp modelId="{9E9DDC18-139C-4E17-B943-84F25C49F43A}">
      <dsp:nvSpPr>
        <dsp:cNvPr id="0" name=""/>
        <dsp:cNvSpPr/>
      </dsp:nvSpPr>
      <dsp:spPr>
        <a:xfrm>
          <a:off x="4716528" y="3096339"/>
          <a:ext cx="1376297" cy="137629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F243A-29B0-4A18-8295-35DC5D5631A1}">
      <dsp:nvSpPr>
        <dsp:cNvPr id="0" name=""/>
        <dsp:cNvSpPr/>
      </dsp:nvSpPr>
      <dsp:spPr>
        <a:xfrm>
          <a:off x="479" y="137393"/>
          <a:ext cx="6945900" cy="269121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None/>
          </a:pPr>
          <a:r>
            <a:rPr lang="en-US" sz="2500" kern="1200" dirty="0">
              <a:effectLst/>
              <a:latin typeface="Aptos" panose="020B0004020202020204" pitchFamily="34" charset="0"/>
              <a:ea typeface="Aptos" panose="020B0004020202020204" pitchFamily="34" charset="0"/>
              <a:cs typeface="Times New Roman" panose="02020603050405020304" pitchFamily="18" charset="0"/>
            </a:rPr>
            <a:t>“Wood smoke in outdoor air is the largest Danish source to health hazardous air pollution. It contains toxic particles as well as carcinogenic tar substances and dioxins. The pollution causes approx. 300 premature deaths, serious illness and health costs of around 0.7 billion euro every year in Denmark.”</a:t>
          </a:r>
          <a:endParaRPr lang="da-DK" sz="2500" kern="1200" dirty="0"/>
        </a:p>
      </dsp:txBody>
      <dsp:txXfrm>
        <a:off x="63537" y="200451"/>
        <a:ext cx="6819784" cy="2628153"/>
      </dsp:txXfrm>
    </dsp:sp>
    <dsp:sp modelId="{1A60AB85-9E1D-468A-AF93-19E3E5431624}">
      <dsp:nvSpPr>
        <dsp:cNvPr id="0" name=""/>
        <dsp:cNvSpPr/>
      </dsp:nvSpPr>
      <dsp:spPr>
        <a:xfrm>
          <a:off x="875228" y="2828604"/>
          <a:ext cx="5196401" cy="115722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effectLst/>
              <a:latin typeface="Aptos" panose="020B0004020202020204" pitchFamily="34" charset="0"/>
              <a:ea typeface="Aptos" panose="020B0004020202020204" pitchFamily="34" charset="0"/>
              <a:cs typeface="Times New Roman" panose="02020603050405020304" pitchFamily="18" charset="0"/>
            </a:rPr>
            <a:t>Zorana Jovanovic Andersen, Professor</a:t>
          </a:r>
        </a:p>
        <a:p>
          <a:pPr marL="0" lvl="0" indent="0" algn="l" defTabSz="711200">
            <a:lnSpc>
              <a:spcPct val="90000"/>
            </a:lnSpc>
            <a:spcBef>
              <a:spcPct val="0"/>
            </a:spcBef>
            <a:spcAft>
              <a:spcPct val="35000"/>
            </a:spcAft>
            <a:buNone/>
          </a:pPr>
          <a:r>
            <a:rPr lang="en-US" sz="1600" kern="1200" dirty="0">
              <a:effectLst/>
              <a:latin typeface="Aptos" panose="020B0004020202020204" pitchFamily="34" charset="0"/>
              <a:ea typeface="Aptos" panose="020B0004020202020204" pitchFamily="34" charset="0"/>
              <a:cs typeface="Times New Roman" panose="02020603050405020304" pitchFamily="18" charset="0"/>
            </a:rPr>
            <a:t>Department of Public Health</a:t>
          </a:r>
        </a:p>
        <a:p>
          <a:pPr marL="0" lvl="0" indent="0" algn="l" defTabSz="711200">
            <a:lnSpc>
              <a:spcPct val="90000"/>
            </a:lnSpc>
            <a:spcBef>
              <a:spcPct val="0"/>
            </a:spcBef>
            <a:spcAft>
              <a:spcPct val="35000"/>
            </a:spcAft>
            <a:buNone/>
          </a:pPr>
          <a:r>
            <a:rPr lang="en-US" sz="1600" kern="1200" dirty="0">
              <a:effectLst/>
              <a:latin typeface="Aptos" panose="020B0004020202020204" pitchFamily="34" charset="0"/>
              <a:ea typeface="Aptos" panose="020B0004020202020204" pitchFamily="34" charset="0"/>
              <a:cs typeface="Times New Roman" panose="02020603050405020304" pitchFamily="18" charset="0"/>
            </a:rPr>
            <a:t>University of Copenhagen</a:t>
          </a:r>
          <a:endParaRPr lang="da-DK" sz="1600" kern="1200" dirty="0"/>
        </a:p>
      </dsp:txBody>
      <dsp:txXfrm>
        <a:off x="875228" y="2828604"/>
        <a:ext cx="3659437" cy="1157220"/>
      </dsp:txXfrm>
    </dsp:sp>
    <dsp:sp modelId="{64860F8C-90DF-46A9-9A06-810F10DC5ABF}">
      <dsp:nvSpPr>
        <dsp:cNvPr id="0" name=""/>
        <dsp:cNvSpPr/>
      </dsp:nvSpPr>
      <dsp:spPr>
        <a:xfrm>
          <a:off x="5044386" y="3024942"/>
          <a:ext cx="1508344" cy="151156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F25C5-7EBE-4D80-9F41-5B545242363F}">
      <dsp:nvSpPr>
        <dsp:cNvPr id="0" name=""/>
        <dsp:cNvSpPr/>
      </dsp:nvSpPr>
      <dsp:spPr>
        <a:xfrm>
          <a:off x="213303" y="3098"/>
          <a:ext cx="6486160" cy="274309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None/>
          </a:pPr>
          <a:r>
            <a:rPr lang="en-US" sz="2500" kern="1200" dirty="0">
              <a:effectLst/>
              <a:latin typeface="Aptos" panose="020B0004020202020204" pitchFamily="34" charset="0"/>
              <a:ea typeface="Aptos" panose="020B0004020202020204" pitchFamily="34" charset="0"/>
              <a:cs typeface="Times New Roman" panose="02020603050405020304" pitchFamily="18" charset="0"/>
            </a:rPr>
            <a:t>“Smoke-free heating is the way forward. District heating in cities and heat pumps in the countryside. This will provide both a better indoor climate as well as reduced pollution in our residential areas. The coziness can easily be maintained with an electric fireplace or a TV fireplace.”</a:t>
          </a:r>
          <a:endParaRPr lang="da-DK" sz="2500" kern="1200" dirty="0"/>
        </a:p>
      </dsp:txBody>
      <dsp:txXfrm>
        <a:off x="277577" y="67372"/>
        <a:ext cx="6357612" cy="2678820"/>
      </dsp:txXfrm>
    </dsp:sp>
    <dsp:sp modelId="{DA821F86-D85B-48A2-826C-E27B7284E6BA}">
      <dsp:nvSpPr>
        <dsp:cNvPr id="0" name=""/>
        <dsp:cNvSpPr/>
      </dsp:nvSpPr>
      <dsp:spPr>
        <a:xfrm>
          <a:off x="933988" y="2746193"/>
          <a:ext cx="5044791" cy="117953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effectLst/>
              <a:latin typeface="Aptos" panose="020B0004020202020204" pitchFamily="34" charset="0"/>
              <a:ea typeface="Aptos" panose="020B0004020202020204" pitchFamily="34" charset="0"/>
              <a:cs typeface="Times New Roman" panose="02020603050405020304" pitchFamily="18" charset="0"/>
            </a:rPr>
            <a:t>Kaare Press-Kristensen, Senior Advisor</a:t>
          </a:r>
        </a:p>
        <a:p>
          <a:pPr marL="0" lvl="0" indent="0" algn="l" defTabSz="711200">
            <a:lnSpc>
              <a:spcPct val="90000"/>
            </a:lnSpc>
            <a:spcBef>
              <a:spcPct val="0"/>
            </a:spcBef>
            <a:spcAft>
              <a:spcPct val="35000"/>
            </a:spcAft>
            <a:buNone/>
          </a:pPr>
          <a:r>
            <a:rPr lang="en-US" sz="1600" kern="1200" dirty="0">
              <a:effectLst/>
              <a:latin typeface="Aptos" panose="020B0004020202020204" pitchFamily="34" charset="0"/>
              <a:ea typeface="Aptos" panose="020B0004020202020204" pitchFamily="34" charset="0"/>
              <a:cs typeface="Times New Roman" panose="02020603050405020304" pitchFamily="18" charset="0"/>
            </a:rPr>
            <a:t>Healthy Indoor Environment</a:t>
          </a:r>
          <a:endParaRPr lang="da-DK" sz="1600" kern="1200" dirty="0"/>
        </a:p>
      </dsp:txBody>
      <dsp:txXfrm>
        <a:off x="933988" y="2746193"/>
        <a:ext cx="3552670" cy="1179530"/>
      </dsp:txXfrm>
    </dsp:sp>
    <dsp:sp modelId="{6452664B-0777-4C90-BADA-556260C04681}">
      <dsp:nvSpPr>
        <dsp:cNvPr id="0" name=""/>
        <dsp:cNvSpPr/>
      </dsp:nvSpPr>
      <dsp:spPr>
        <a:xfrm>
          <a:off x="5095934" y="2936649"/>
          <a:ext cx="1286149" cy="128614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9000" b="-19000"/>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1"/>
            <a:ext cx="2951163" cy="495527"/>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defTabSz="909638">
              <a:defRPr sz="1200">
                <a:latin typeface="Arial" charset="0"/>
              </a:defRPr>
            </a:lvl1pPr>
          </a:lstStyle>
          <a:p>
            <a:pPr>
              <a:defRPr/>
            </a:pPr>
            <a:endParaRPr lang="da-DK"/>
          </a:p>
        </p:txBody>
      </p:sp>
      <p:sp>
        <p:nvSpPr>
          <p:cNvPr id="13315" name="Rectangle 3"/>
          <p:cNvSpPr>
            <a:spLocks noGrp="1" noChangeArrowheads="1"/>
          </p:cNvSpPr>
          <p:nvPr>
            <p:ph type="dt" sz="quarter" idx="1"/>
          </p:nvPr>
        </p:nvSpPr>
        <p:spPr bwMode="auto">
          <a:xfrm>
            <a:off x="3857636" y="1"/>
            <a:ext cx="2951163" cy="495527"/>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defTabSz="909638">
              <a:defRPr sz="1200">
                <a:latin typeface="Arial" charset="0"/>
              </a:defRPr>
            </a:lvl1pPr>
          </a:lstStyle>
          <a:p>
            <a:pPr>
              <a:defRPr/>
            </a:pPr>
            <a:endParaRPr lang="da-DK"/>
          </a:p>
        </p:txBody>
      </p:sp>
      <p:sp>
        <p:nvSpPr>
          <p:cNvPr id="13316" name="Rectangle 4"/>
          <p:cNvSpPr>
            <a:spLocks noGrp="1" noChangeArrowheads="1"/>
          </p:cNvSpPr>
          <p:nvPr>
            <p:ph type="ftr" sz="quarter" idx="2"/>
          </p:nvPr>
        </p:nvSpPr>
        <p:spPr bwMode="auto">
          <a:xfrm>
            <a:off x="0" y="9445388"/>
            <a:ext cx="2951163" cy="495527"/>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defTabSz="909638">
              <a:defRPr sz="1200">
                <a:latin typeface="Arial" charset="0"/>
              </a:defRPr>
            </a:lvl1pPr>
          </a:lstStyle>
          <a:p>
            <a:pPr>
              <a:defRPr/>
            </a:pPr>
            <a:endParaRPr lang="da-DK"/>
          </a:p>
        </p:txBody>
      </p:sp>
      <p:sp>
        <p:nvSpPr>
          <p:cNvPr id="13317" name="Rectangle 5"/>
          <p:cNvSpPr>
            <a:spLocks noGrp="1" noChangeArrowheads="1"/>
          </p:cNvSpPr>
          <p:nvPr>
            <p:ph type="sldNum" sz="quarter" idx="3"/>
          </p:nvPr>
        </p:nvSpPr>
        <p:spPr bwMode="auto">
          <a:xfrm>
            <a:off x="3857636" y="9445388"/>
            <a:ext cx="2951163" cy="495527"/>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defTabSz="909638">
              <a:defRPr sz="1200">
                <a:latin typeface="Arial" charset="0"/>
              </a:defRPr>
            </a:lvl1pPr>
          </a:lstStyle>
          <a:p>
            <a:pPr>
              <a:defRPr/>
            </a:pPr>
            <a:fld id="{9681BB47-1C84-4898-BE51-CFA63E0CBBB3}" type="slidenum">
              <a:rPr lang="da-DK"/>
              <a:pPr>
                <a:defRPr/>
              </a:pPr>
              <a:t>‹nr.›</a:t>
            </a:fld>
            <a:endParaRPr lang="da-DK"/>
          </a:p>
        </p:txBody>
      </p:sp>
    </p:spTree>
    <p:extLst>
      <p:ext uri="{BB962C8B-B14F-4D97-AF65-F5344CB8AC3E}">
        <p14:creationId xmlns:p14="http://schemas.microsoft.com/office/powerpoint/2010/main" val="2978773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1"/>
            <a:ext cx="2951163" cy="495527"/>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defTabSz="909638">
              <a:defRPr sz="1200">
                <a:latin typeface="Arial" charset="0"/>
              </a:defRPr>
            </a:lvl1pPr>
          </a:lstStyle>
          <a:p>
            <a:pPr>
              <a:defRPr/>
            </a:pPr>
            <a:endParaRPr lang="en-US"/>
          </a:p>
        </p:txBody>
      </p:sp>
      <p:sp>
        <p:nvSpPr>
          <p:cNvPr id="31747" name="Rectangle 3"/>
          <p:cNvSpPr>
            <a:spLocks noGrp="1" noChangeArrowheads="1"/>
          </p:cNvSpPr>
          <p:nvPr>
            <p:ph type="dt" idx="1"/>
          </p:nvPr>
        </p:nvSpPr>
        <p:spPr bwMode="auto">
          <a:xfrm>
            <a:off x="3857636" y="1"/>
            <a:ext cx="2951163" cy="495527"/>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defTabSz="909638">
              <a:defRPr sz="1200">
                <a:latin typeface="Arial"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1038" y="4721895"/>
            <a:ext cx="5448300" cy="4475729"/>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9445388"/>
            <a:ext cx="2951163" cy="495527"/>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defTabSz="909638">
              <a:defRPr sz="1200">
                <a:latin typeface="Arial" charset="0"/>
              </a:defRPr>
            </a:lvl1pPr>
          </a:lstStyle>
          <a:p>
            <a:pPr>
              <a:defRPr/>
            </a:pPr>
            <a:endParaRPr lang="en-US"/>
          </a:p>
        </p:txBody>
      </p:sp>
      <p:sp>
        <p:nvSpPr>
          <p:cNvPr id="31751" name="Rectangle 7"/>
          <p:cNvSpPr>
            <a:spLocks noGrp="1" noChangeArrowheads="1"/>
          </p:cNvSpPr>
          <p:nvPr>
            <p:ph type="sldNum" sz="quarter" idx="5"/>
          </p:nvPr>
        </p:nvSpPr>
        <p:spPr bwMode="auto">
          <a:xfrm>
            <a:off x="3857636" y="9445388"/>
            <a:ext cx="2951163" cy="495527"/>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defTabSz="909638">
              <a:defRPr sz="1200">
                <a:latin typeface="Arial" charset="0"/>
              </a:defRPr>
            </a:lvl1pPr>
          </a:lstStyle>
          <a:p>
            <a:pPr>
              <a:defRPr/>
            </a:pPr>
            <a:fld id="{2EA7536C-997A-452D-B5B2-3695E86C54BA}" type="slidenum">
              <a:rPr lang="en-US"/>
              <a:pPr>
                <a:defRPr/>
              </a:pPr>
              <a:t>‹nr.›</a:t>
            </a:fld>
            <a:endParaRPr lang="en-US"/>
          </a:p>
        </p:txBody>
      </p:sp>
    </p:spTree>
    <p:extLst>
      <p:ext uri="{BB962C8B-B14F-4D97-AF65-F5344CB8AC3E}">
        <p14:creationId xmlns:p14="http://schemas.microsoft.com/office/powerpoint/2010/main" val="444154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49B2D01-B3CB-46BD-A042-EE1B61677A7D}" type="slidenum">
              <a:rPr lang="en-US" smtClean="0"/>
              <a:pPr/>
              <a:t>1</a:t>
            </a:fld>
            <a:endParaRPr lang="en-US"/>
          </a:p>
        </p:txBody>
      </p:sp>
      <p:sp>
        <p:nvSpPr>
          <p:cNvPr id="23555" name="Rectangle 2"/>
          <p:cNvSpPr>
            <a:spLocks noGrp="1" noRot="1" noChangeAspect="1" noChangeArrowheads="1" noTextEdit="1"/>
          </p:cNvSpPr>
          <p:nvPr>
            <p:ph type="sldImg"/>
          </p:nvPr>
        </p:nvSpPr>
        <p:spPr>
          <a:xfrm>
            <a:off x="922338" y="746125"/>
            <a:ext cx="4968875" cy="3727450"/>
          </a:xfrm>
          <a:ln/>
        </p:spPr>
      </p:sp>
      <p:sp>
        <p:nvSpPr>
          <p:cNvPr id="23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4678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da-DK">
                  <a:latin typeface="Tahoma"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da-DK">
                  <a:latin typeface="Tahoma" pitchFamily="34"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da-DK">
                  <a:latin typeface="Tahoma" pitchFamily="34"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da-DK">
                  <a:latin typeface="Tahoma"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da-DK">
                <a:latin typeface="Tahoma"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da-DK">
                <a:latin typeface="Tahoma"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da-DK">
                <a:latin typeface="Tahoma" pitchFamily="34" charset="0"/>
              </a:endParaRPr>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r>
              <a:rPr lang="da-DK"/>
              <a:t>Click to edit Master title style</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da-DK"/>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da-DK"/>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da-DK"/>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7288FD3A-B17E-43C6-AEB8-F1F9A8AAE529}" type="slidenum">
              <a:rPr lang="da-DK"/>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11"/>
          <p:cNvSpPr>
            <a:spLocks noGrp="1" noChangeArrowheads="1"/>
          </p:cNvSpPr>
          <p:nvPr>
            <p:ph type="dt" sz="half" idx="10"/>
          </p:nvPr>
        </p:nvSpPr>
        <p:spPr>
          <a:ln/>
        </p:spPr>
        <p:txBody>
          <a:bodyPr/>
          <a:lstStyle>
            <a:lvl1pPr>
              <a:defRPr/>
            </a:lvl1pPr>
          </a:lstStyle>
          <a:p>
            <a:pPr>
              <a:defRPr/>
            </a:pPr>
            <a:endParaRPr lang="da-DK"/>
          </a:p>
        </p:txBody>
      </p:sp>
      <p:sp>
        <p:nvSpPr>
          <p:cNvPr id="5" name="Rectangle 12"/>
          <p:cNvSpPr>
            <a:spLocks noGrp="1" noChangeArrowheads="1"/>
          </p:cNvSpPr>
          <p:nvPr>
            <p:ph type="ftr" sz="quarter" idx="11"/>
          </p:nvPr>
        </p:nvSpPr>
        <p:spPr>
          <a:ln/>
        </p:spPr>
        <p:txBody>
          <a:bodyPr/>
          <a:lstStyle>
            <a:lvl1pPr>
              <a:defRPr/>
            </a:lvl1pPr>
          </a:lstStyle>
          <a:p>
            <a:pPr>
              <a:defRPr/>
            </a:pPr>
            <a:endParaRPr lang="da-DK"/>
          </a:p>
        </p:txBody>
      </p:sp>
      <p:sp>
        <p:nvSpPr>
          <p:cNvPr id="6" name="Rectangle 13"/>
          <p:cNvSpPr>
            <a:spLocks noGrp="1" noChangeArrowheads="1"/>
          </p:cNvSpPr>
          <p:nvPr>
            <p:ph type="sldNum" sz="quarter" idx="12"/>
          </p:nvPr>
        </p:nvSpPr>
        <p:spPr>
          <a:ln/>
        </p:spPr>
        <p:txBody>
          <a:bodyPr/>
          <a:lstStyle>
            <a:lvl1pPr>
              <a:defRPr/>
            </a:lvl1pPr>
          </a:lstStyle>
          <a:p>
            <a:pPr>
              <a:defRPr/>
            </a:pPr>
            <a:fld id="{AD5FF162-B81D-4EB3-AE7D-85D45ED5E891}"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11"/>
          <p:cNvSpPr>
            <a:spLocks noGrp="1" noChangeArrowheads="1"/>
          </p:cNvSpPr>
          <p:nvPr>
            <p:ph type="dt" sz="half" idx="10"/>
          </p:nvPr>
        </p:nvSpPr>
        <p:spPr>
          <a:ln/>
        </p:spPr>
        <p:txBody>
          <a:bodyPr/>
          <a:lstStyle>
            <a:lvl1pPr>
              <a:defRPr/>
            </a:lvl1pPr>
          </a:lstStyle>
          <a:p>
            <a:pPr>
              <a:defRPr/>
            </a:pPr>
            <a:endParaRPr lang="da-DK"/>
          </a:p>
        </p:txBody>
      </p:sp>
      <p:sp>
        <p:nvSpPr>
          <p:cNvPr id="5" name="Rectangle 12"/>
          <p:cNvSpPr>
            <a:spLocks noGrp="1" noChangeArrowheads="1"/>
          </p:cNvSpPr>
          <p:nvPr>
            <p:ph type="ftr" sz="quarter" idx="11"/>
          </p:nvPr>
        </p:nvSpPr>
        <p:spPr>
          <a:ln/>
        </p:spPr>
        <p:txBody>
          <a:bodyPr/>
          <a:lstStyle>
            <a:lvl1pPr>
              <a:defRPr/>
            </a:lvl1pPr>
          </a:lstStyle>
          <a:p>
            <a:pPr>
              <a:defRPr/>
            </a:pPr>
            <a:endParaRPr lang="da-DK"/>
          </a:p>
        </p:txBody>
      </p:sp>
      <p:sp>
        <p:nvSpPr>
          <p:cNvPr id="6" name="Rectangle 13"/>
          <p:cNvSpPr>
            <a:spLocks noGrp="1" noChangeArrowheads="1"/>
          </p:cNvSpPr>
          <p:nvPr>
            <p:ph type="sldNum" sz="quarter" idx="12"/>
          </p:nvPr>
        </p:nvSpPr>
        <p:spPr>
          <a:ln/>
        </p:spPr>
        <p:txBody>
          <a:bodyPr/>
          <a:lstStyle>
            <a:lvl1pPr>
              <a:defRPr/>
            </a:lvl1pPr>
          </a:lstStyle>
          <a:p>
            <a:pPr>
              <a:defRPr/>
            </a:pPr>
            <a:fld id="{C6065C1F-554C-454B-AB5A-F4776BA5B232}"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11"/>
          <p:cNvSpPr>
            <a:spLocks noGrp="1" noChangeArrowheads="1"/>
          </p:cNvSpPr>
          <p:nvPr>
            <p:ph type="dt" sz="half" idx="10"/>
          </p:nvPr>
        </p:nvSpPr>
        <p:spPr>
          <a:ln/>
        </p:spPr>
        <p:txBody>
          <a:bodyPr/>
          <a:lstStyle>
            <a:lvl1pPr>
              <a:defRPr/>
            </a:lvl1pPr>
          </a:lstStyle>
          <a:p>
            <a:pPr>
              <a:defRPr/>
            </a:pPr>
            <a:endParaRPr lang="da-DK"/>
          </a:p>
        </p:txBody>
      </p:sp>
      <p:sp>
        <p:nvSpPr>
          <p:cNvPr id="5" name="Rectangle 12"/>
          <p:cNvSpPr>
            <a:spLocks noGrp="1" noChangeArrowheads="1"/>
          </p:cNvSpPr>
          <p:nvPr>
            <p:ph type="ftr" sz="quarter" idx="11"/>
          </p:nvPr>
        </p:nvSpPr>
        <p:spPr>
          <a:ln/>
        </p:spPr>
        <p:txBody>
          <a:bodyPr/>
          <a:lstStyle>
            <a:lvl1pPr>
              <a:defRPr/>
            </a:lvl1pPr>
          </a:lstStyle>
          <a:p>
            <a:pPr>
              <a:defRPr/>
            </a:pPr>
            <a:endParaRPr lang="da-DK"/>
          </a:p>
        </p:txBody>
      </p:sp>
      <p:sp>
        <p:nvSpPr>
          <p:cNvPr id="6" name="Rectangle 13"/>
          <p:cNvSpPr>
            <a:spLocks noGrp="1" noChangeArrowheads="1"/>
          </p:cNvSpPr>
          <p:nvPr>
            <p:ph type="sldNum" sz="quarter" idx="12"/>
          </p:nvPr>
        </p:nvSpPr>
        <p:spPr>
          <a:ln/>
        </p:spPr>
        <p:txBody>
          <a:bodyPr/>
          <a:lstStyle>
            <a:lvl1pPr>
              <a:defRPr/>
            </a:lvl1pPr>
          </a:lstStyle>
          <a:p>
            <a:pPr>
              <a:defRPr/>
            </a:pPr>
            <a:fld id="{9995A9AB-F149-4D90-BE7E-8976042340B1}" type="slidenum">
              <a:rPr lang="da-DK"/>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da-DK"/>
          </a:p>
        </p:txBody>
      </p:sp>
      <p:sp>
        <p:nvSpPr>
          <p:cNvPr id="5" name="Rectangle 12"/>
          <p:cNvSpPr>
            <a:spLocks noGrp="1" noChangeArrowheads="1"/>
          </p:cNvSpPr>
          <p:nvPr>
            <p:ph type="ftr" sz="quarter" idx="11"/>
          </p:nvPr>
        </p:nvSpPr>
        <p:spPr>
          <a:ln/>
        </p:spPr>
        <p:txBody>
          <a:bodyPr/>
          <a:lstStyle>
            <a:lvl1pPr>
              <a:defRPr/>
            </a:lvl1pPr>
          </a:lstStyle>
          <a:p>
            <a:pPr>
              <a:defRPr/>
            </a:pPr>
            <a:endParaRPr lang="da-DK"/>
          </a:p>
        </p:txBody>
      </p:sp>
      <p:sp>
        <p:nvSpPr>
          <p:cNvPr id="6" name="Rectangle 13"/>
          <p:cNvSpPr>
            <a:spLocks noGrp="1" noChangeArrowheads="1"/>
          </p:cNvSpPr>
          <p:nvPr>
            <p:ph type="sldNum" sz="quarter" idx="12"/>
          </p:nvPr>
        </p:nvSpPr>
        <p:spPr>
          <a:ln/>
        </p:spPr>
        <p:txBody>
          <a:bodyPr/>
          <a:lstStyle>
            <a:lvl1pPr>
              <a:defRPr/>
            </a:lvl1pPr>
          </a:lstStyle>
          <a:p>
            <a:pPr>
              <a:defRPr/>
            </a:pPr>
            <a:fld id="{8FA26F33-3BA2-4D65-81C5-FB2B7044B33A}"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Rectangle 11"/>
          <p:cNvSpPr>
            <a:spLocks noGrp="1" noChangeArrowheads="1"/>
          </p:cNvSpPr>
          <p:nvPr>
            <p:ph type="dt" sz="half" idx="10"/>
          </p:nvPr>
        </p:nvSpPr>
        <p:spPr>
          <a:ln/>
        </p:spPr>
        <p:txBody>
          <a:bodyPr/>
          <a:lstStyle>
            <a:lvl1pPr>
              <a:defRPr/>
            </a:lvl1pPr>
          </a:lstStyle>
          <a:p>
            <a:pPr>
              <a:defRPr/>
            </a:pPr>
            <a:endParaRPr lang="da-DK"/>
          </a:p>
        </p:txBody>
      </p:sp>
      <p:sp>
        <p:nvSpPr>
          <p:cNvPr id="6" name="Rectangle 12"/>
          <p:cNvSpPr>
            <a:spLocks noGrp="1" noChangeArrowheads="1"/>
          </p:cNvSpPr>
          <p:nvPr>
            <p:ph type="ftr" sz="quarter" idx="11"/>
          </p:nvPr>
        </p:nvSpPr>
        <p:spPr>
          <a:ln/>
        </p:spPr>
        <p:txBody>
          <a:bodyPr/>
          <a:lstStyle>
            <a:lvl1pPr>
              <a:defRPr/>
            </a:lvl1pPr>
          </a:lstStyle>
          <a:p>
            <a:pPr>
              <a:defRPr/>
            </a:pPr>
            <a:endParaRPr lang="da-DK"/>
          </a:p>
        </p:txBody>
      </p:sp>
      <p:sp>
        <p:nvSpPr>
          <p:cNvPr id="7" name="Rectangle 13"/>
          <p:cNvSpPr>
            <a:spLocks noGrp="1" noChangeArrowheads="1"/>
          </p:cNvSpPr>
          <p:nvPr>
            <p:ph type="sldNum" sz="quarter" idx="12"/>
          </p:nvPr>
        </p:nvSpPr>
        <p:spPr>
          <a:ln/>
        </p:spPr>
        <p:txBody>
          <a:bodyPr/>
          <a:lstStyle>
            <a:lvl1pPr>
              <a:defRPr/>
            </a:lvl1pPr>
          </a:lstStyle>
          <a:p>
            <a:pPr>
              <a:defRPr/>
            </a:pPr>
            <a:fld id="{4B38156E-8AD3-4573-B3FD-086C6E2BD5DC}"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Rectangle 11"/>
          <p:cNvSpPr>
            <a:spLocks noGrp="1" noChangeArrowheads="1"/>
          </p:cNvSpPr>
          <p:nvPr>
            <p:ph type="dt" sz="half" idx="10"/>
          </p:nvPr>
        </p:nvSpPr>
        <p:spPr>
          <a:ln/>
        </p:spPr>
        <p:txBody>
          <a:bodyPr/>
          <a:lstStyle>
            <a:lvl1pPr>
              <a:defRPr/>
            </a:lvl1pPr>
          </a:lstStyle>
          <a:p>
            <a:pPr>
              <a:defRPr/>
            </a:pPr>
            <a:endParaRPr lang="da-DK"/>
          </a:p>
        </p:txBody>
      </p:sp>
      <p:sp>
        <p:nvSpPr>
          <p:cNvPr id="8" name="Rectangle 12"/>
          <p:cNvSpPr>
            <a:spLocks noGrp="1" noChangeArrowheads="1"/>
          </p:cNvSpPr>
          <p:nvPr>
            <p:ph type="ftr" sz="quarter" idx="11"/>
          </p:nvPr>
        </p:nvSpPr>
        <p:spPr>
          <a:ln/>
        </p:spPr>
        <p:txBody>
          <a:bodyPr/>
          <a:lstStyle>
            <a:lvl1pPr>
              <a:defRPr/>
            </a:lvl1pPr>
          </a:lstStyle>
          <a:p>
            <a:pPr>
              <a:defRPr/>
            </a:pPr>
            <a:endParaRPr lang="da-DK"/>
          </a:p>
        </p:txBody>
      </p:sp>
      <p:sp>
        <p:nvSpPr>
          <p:cNvPr id="9" name="Rectangle 13"/>
          <p:cNvSpPr>
            <a:spLocks noGrp="1" noChangeArrowheads="1"/>
          </p:cNvSpPr>
          <p:nvPr>
            <p:ph type="sldNum" sz="quarter" idx="12"/>
          </p:nvPr>
        </p:nvSpPr>
        <p:spPr>
          <a:ln/>
        </p:spPr>
        <p:txBody>
          <a:bodyPr/>
          <a:lstStyle>
            <a:lvl1pPr>
              <a:defRPr/>
            </a:lvl1pPr>
          </a:lstStyle>
          <a:p>
            <a:pPr>
              <a:defRPr/>
            </a:pPr>
            <a:fld id="{D27C45E3-0AC2-46AD-8A8E-8BAD27B872E7}"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Rectangle 11"/>
          <p:cNvSpPr>
            <a:spLocks noGrp="1" noChangeArrowheads="1"/>
          </p:cNvSpPr>
          <p:nvPr>
            <p:ph type="dt" sz="half" idx="10"/>
          </p:nvPr>
        </p:nvSpPr>
        <p:spPr>
          <a:ln/>
        </p:spPr>
        <p:txBody>
          <a:bodyPr/>
          <a:lstStyle>
            <a:lvl1pPr>
              <a:defRPr/>
            </a:lvl1pPr>
          </a:lstStyle>
          <a:p>
            <a:pPr>
              <a:defRPr/>
            </a:pPr>
            <a:endParaRPr lang="da-DK"/>
          </a:p>
        </p:txBody>
      </p:sp>
      <p:sp>
        <p:nvSpPr>
          <p:cNvPr id="4" name="Rectangle 12"/>
          <p:cNvSpPr>
            <a:spLocks noGrp="1" noChangeArrowheads="1"/>
          </p:cNvSpPr>
          <p:nvPr>
            <p:ph type="ftr" sz="quarter" idx="11"/>
          </p:nvPr>
        </p:nvSpPr>
        <p:spPr>
          <a:ln/>
        </p:spPr>
        <p:txBody>
          <a:bodyPr/>
          <a:lstStyle>
            <a:lvl1pPr>
              <a:defRPr/>
            </a:lvl1pPr>
          </a:lstStyle>
          <a:p>
            <a:pPr>
              <a:defRPr/>
            </a:pPr>
            <a:endParaRPr lang="da-DK"/>
          </a:p>
        </p:txBody>
      </p:sp>
      <p:sp>
        <p:nvSpPr>
          <p:cNvPr id="5" name="Rectangle 13"/>
          <p:cNvSpPr>
            <a:spLocks noGrp="1" noChangeArrowheads="1"/>
          </p:cNvSpPr>
          <p:nvPr>
            <p:ph type="sldNum" sz="quarter" idx="12"/>
          </p:nvPr>
        </p:nvSpPr>
        <p:spPr>
          <a:ln/>
        </p:spPr>
        <p:txBody>
          <a:bodyPr/>
          <a:lstStyle>
            <a:lvl1pPr>
              <a:defRPr/>
            </a:lvl1pPr>
          </a:lstStyle>
          <a:p>
            <a:pPr>
              <a:defRPr/>
            </a:pPr>
            <a:fld id="{73B4537E-DC24-4F23-82EA-9A3099555D68}" type="slidenum">
              <a:rPr lang="da-DK"/>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da-DK"/>
          </a:p>
        </p:txBody>
      </p:sp>
      <p:sp>
        <p:nvSpPr>
          <p:cNvPr id="3" name="Rectangle 12"/>
          <p:cNvSpPr>
            <a:spLocks noGrp="1" noChangeArrowheads="1"/>
          </p:cNvSpPr>
          <p:nvPr>
            <p:ph type="ftr" sz="quarter" idx="11"/>
          </p:nvPr>
        </p:nvSpPr>
        <p:spPr>
          <a:ln/>
        </p:spPr>
        <p:txBody>
          <a:bodyPr/>
          <a:lstStyle>
            <a:lvl1pPr>
              <a:defRPr/>
            </a:lvl1pPr>
          </a:lstStyle>
          <a:p>
            <a:pPr>
              <a:defRPr/>
            </a:pPr>
            <a:endParaRPr lang="da-DK"/>
          </a:p>
        </p:txBody>
      </p:sp>
      <p:sp>
        <p:nvSpPr>
          <p:cNvPr id="4" name="Rectangle 13"/>
          <p:cNvSpPr>
            <a:spLocks noGrp="1" noChangeArrowheads="1"/>
          </p:cNvSpPr>
          <p:nvPr>
            <p:ph type="sldNum" sz="quarter" idx="12"/>
          </p:nvPr>
        </p:nvSpPr>
        <p:spPr>
          <a:ln/>
        </p:spPr>
        <p:txBody>
          <a:bodyPr/>
          <a:lstStyle>
            <a:lvl1pPr>
              <a:defRPr/>
            </a:lvl1pPr>
          </a:lstStyle>
          <a:p>
            <a:pPr>
              <a:defRPr/>
            </a:pPr>
            <a:fld id="{94EE9E21-16ED-4D70-83D5-BBECBAA3C5D6}" type="slidenum">
              <a:rPr lang="da-DK"/>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da-DK"/>
          </a:p>
        </p:txBody>
      </p:sp>
      <p:sp>
        <p:nvSpPr>
          <p:cNvPr id="6" name="Rectangle 12"/>
          <p:cNvSpPr>
            <a:spLocks noGrp="1" noChangeArrowheads="1"/>
          </p:cNvSpPr>
          <p:nvPr>
            <p:ph type="ftr" sz="quarter" idx="11"/>
          </p:nvPr>
        </p:nvSpPr>
        <p:spPr>
          <a:ln/>
        </p:spPr>
        <p:txBody>
          <a:bodyPr/>
          <a:lstStyle>
            <a:lvl1pPr>
              <a:defRPr/>
            </a:lvl1pPr>
          </a:lstStyle>
          <a:p>
            <a:pPr>
              <a:defRPr/>
            </a:pPr>
            <a:endParaRPr lang="da-DK"/>
          </a:p>
        </p:txBody>
      </p:sp>
      <p:sp>
        <p:nvSpPr>
          <p:cNvPr id="7" name="Rectangle 13"/>
          <p:cNvSpPr>
            <a:spLocks noGrp="1" noChangeArrowheads="1"/>
          </p:cNvSpPr>
          <p:nvPr>
            <p:ph type="sldNum" sz="quarter" idx="12"/>
          </p:nvPr>
        </p:nvSpPr>
        <p:spPr>
          <a:ln/>
        </p:spPr>
        <p:txBody>
          <a:bodyPr/>
          <a:lstStyle>
            <a:lvl1pPr>
              <a:defRPr/>
            </a:lvl1pPr>
          </a:lstStyle>
          <a:p>
            <a:pPr>
              <a:defRPr/>
            </a:pPr>
            <a:fld id="{EE8F117C-636F-4A05-89DB-C34A0527EB5A}"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da-DK"/>
          </a:p>
        </p:txBody>
      </p:sp>
      <p:sp>
        <p:nvSpPr>
          <p:cNvPr id="6" name="Rectangle 12"/>
          <p:cNvSpPr>
            <a:spLocks noGrp="1" noChangeArrowheads="1"/>
          </p:cNvSpPr>
          <p:nvPr>
            <p:ph type="ftr" sz="quarter" idx="11"/>
          </p:nvPr>
        </p:nvSpPr>
        <p:spPr>
          <a:ln/>
        </p:spPr>
        <p:txBody>
          <a:bodyPr/>
          <a:lstStyle>
            <a:lvl1pPr>
              <a:defRPr/>
            </a:lvl1pPr>
          </a:lstStyle>
          <a:p>
            <a:pPr>
              <a:defRPr/>
            </a:pPr>
            <a:endParaRPr lang="da-DK"/>
          </a:p>
        </p:txBody>
      </p:sp>
      <p:sp>
        <p:nvSpPr>
          <p:cNvPr id="7" name="Rectangle 13"/>
          <p:cNvSpPr>
            <a:spLocks noGrp="1" noChangeArrowheads="1"/>
          </p:cNvSpPr>
          <p:nvPr>
            <p:ph type="sldNum" sz="quarter" idx="12"/>
          </p:nvPr>
        </p:nvSpPr>
        <p:spPr>
          <a:ln/>
        </p:spPr>
        <p:txBody>
          <a:bodyPr/>
          <a:lstStyle>
            <a:lvl1pPr>
              <a:defRPr/>
            </a:lvl1pPr>
          </a:lstStyle>
          <a:p>
            <a:pPr>
              <a:defRPr/>
            </a:pPr>
            <a:fld id="{E44BC88A-1CD8-4F6A-B232-ECE50B339006}"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409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410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410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410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410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410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a-DK"/>
              <a:t>Click to edit Master title style</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Tahoma" pitchFamily="34" charset="0"/>
              </a:defRPr>
            </a:lvl1pPr>
          </a:lstStyle>
          <a:p>
            <a:pPr>
              <a:defRPr/>
            </a:pPr>
            <a:endParaRPr lang="da-DK"/>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Tahoma" pitchFamily="34" charset="0"/>
              </a:defRPr>
            </a:lvl1pPr>
          </a:lstStyle>
          <a:p>
            <a:pPr>
              <a:defRPr/>
            </a:pPr>
            <a:endParaRPr lang="da-DK"/>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Tahoma" pitchFamily="34" charset="0"/>
              </a:defRPr>
            </a:lvl1pPr>
          </a:lstStyle>
          <a:p>
            <a:pPr>
              <a:defRPr/>
            </a:pPr>
            <a:fld id="{86A57078-0D53-41C1-A21A-FE2C85C18FE8}"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hyperlink" Target="https://en.godtindeklima.nu/indoor-particle-pollution-from-wood-burnin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eeb.org/library/where-theres-fire-theres-smoke-emissions-from-domestic-heating-with-wood/" TargetMode="External"/><Relationship Id="rId5" Type="http://schemas.openxmlformats.org/officeDocument/2006/relationships/hyperlink" Target="https://greenglobalfuture.org/wp-content/uploads/2024/07/ggf-001-pollution-from-woodstove-final.pdf"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s://www.dsawsp.org/health"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171128" y="1916832"/>
            <a:ext cx="8153400" cy="1318072"/>
          </a:xfrm>
        </p:spPr>
        <p:txBody>
          <a:bodyPr/>
          <a:lstStyle/>
          <a:p>
            <a:pPr eaLnBrk="1" hangingPunct="1"/>
            <a:br>
              <a:rPr lang="en-US" sz="4200" dirty="0"/>
            </a:br>
            <a:r>
              <a:rPr lang="en-US" sz="4200" dirty="0"/>
              <a:t> </a:t>
            </a:r>
            <a:br>
              <a:rPr lang="en-US" sz="4200" dirty="0"/>
            </a:br>
            <a:r>
              <a:rPr lang="en-GB" sz="5400" b="1" dirty="0">
                <a:solidFill>
                  <a:schemeClr val="tx1"/>
                </a:solidFill>
                <a:latin typeface="Calibri" panose="020F0502020204030204" pitchFamily="34" charset="0"/>
                <a:cs typeface="Times New Roman" panose="02020603050405020304" pitchFamily="18" charset="0"/>
              </a:rPr>
              <a:t>Indoor air pollution from</a:t>
            </a:r>
            <a:br>
              <a:rPr lang="en-GB" sz="5400" b="1" dirty="0">
                <a:solidFill>
                  <a:schemeClr val="tx1"/>
                </a:solidFill>
                <a:latin typeface="Calibri" panose="020F0502020204030204" pitchFamily="34" charset="0"/>
                <a:cs typeface="Times New Roman" panose="02020603050405020304" pitchFamily="18" charset="0"/>
              </a:rPr>
            </a:br>
            <a:r>
              <a:rPr lang="en-GB" sz="5400" b="1" dirty="0">
                <a:solidFill>
                  <a:schemeClr val="tx1"/>
                </a:solidFill>
                <a:latin typeface="Calibri" panose="020F0502020204030204" pitchFamily="34" charset="0"/>
                <a:cs typeface="Times New Roman" panose="02020603050405020304" pitchFamily="18" charset="0"/>
              </a:rPr>
              <a:t>wood stoves</a:t>
            </a:r>
            <a:endParaRPr lang="en-US" sz="5400" b="1" dirty="0">
              <a:solidFill>
                <a:schemeClr val="tx1"/>
              </a:solidFill>
            </a:endParaRPr>
          </a:p>
        </p:txBody>
      </p:sp>
      <p:sp>
        <p:nvSpPr>
          <p:cNvPr id="6147" name="Rectangle 3"/>
          <p:cNvSpPr>
            <a:spLocks noGrp="1" noChangeArrowheads="1"/>
          </p:cNvSpPr>
          <p:nvPr>
            <p:ph type="subTitle" idx="1"/>
          </p:nvPr>
        </p:nvSpPr>
        <p:spPr>
          <a:xfrm>
            <a:off x="1171128" y="3789040"/>
            <a:ext cx="6911975" cy="2952328"/>
          </a:xfrm>
          <a:noFill/>
        </p:spPr>
        <p:txBody>
          <a:bodyPr/>
          <a:lstStyle/>
          <a:p>
            <a:pPr algn="l">
              <a:lnSpc>
                <a:spcPct val="90000"/>
              </a:lnSpc>
            </a:pPr>
            <a:r>
              <a:rPr lang="en-US" altLang="da-DK" sz="2800" dirty="0"/>
              <a:t>Kaare Press-Kristensen</a:t>
            </a:r>
          </a:p>
          <a:p>
            <a:pPr algn="l">
              <a:lnSpc>
                <a:spcPct val="90000"/>
              </a:lnSpc>
            </a:pPr>
            <a:r>
              <a:rPr lang="en-US" altLang="da-DK" sz="2800" dirty="0"/>
              <a:t>M.Sc. in engineering, Ph.D.</a:t>
            </a:r>
          </a:p>
          <a:p>
            <a:pPr algn="l">
              <a:lnSpc>
                <a:spcPct val="90000"/>
              </a:lnSpc>
            </a:pPr>
            <a:r>
              <a:rPr lang="en-US" altLang="da-DK" sz="2800" dirty="0"/>
              <a:t>Senior advisor on air quality</a:t>
            </a:r>
          </a:p>
          <a:p>
            <a:pPr algn="l">
              <a:lnSpc>
                <a:spcPct val="90000"/>
              </a:lnSpc>
            </a:pPr>
            <a:r>
              <a:rPr lang="en-US" altLang="da-DK" sz="2800" dirty="0"/>
              <a:t>Healthy Indoor Environment</a:t>
            </a:r>
          </a:p>
          <a:p>
            <a:pPr algn="l">
              <a:lnSpc>
                <a:spcPct val="90000"/>
              </a:lnSpc>
            </a:pPr>
            <a:r>
              <a:rPr lang="en-US" altLang="da-DK" sz="2800" dirty="0">
                <a:solidFill>
                  <a:srgbClr val="0000FF"/>
                </a:solidFill>
                <a:hlinkClick r:id="rId3">
                  <a:extLst>
                    <a:ext uri="{A12FA001-AC4F-418D-AE19-62706E023703}">
                      <ahyp:hlinkClr xmlns:ahyp="http://schemas.microsoft.com/office/drawing/2018/hyperlinkcolor" val="tx"/>
                    </a:ext>
                  </a:extLst>
                </a:hlinkClick>
              </a:rPr>
              <a:t>kaare@godtindeklima.nu</a:t>
            </a:r>
            <a:endParaRPr lang="en-US" altLang="da-DK" sz="2800" dirty="0">
              <a:solidFill>
                <a:srgbClr val="0000FF"/>
              </a:solidFill>
            </a:endParaRPr>
          </a:p>
          <a:p>
            <a:pPr algn="l">
              <a:lnSpc>
                <a:spcPct val="90000"/>
              </a:lnSpc>
            </a:pPr>
            <a:r>
              <a:rPr lang="en-US" altLang="da-DK" sz="2800" dirty="0">
                <a:solidFill>
                  <a:srgbClr val="0000FF"/>
                </a:solidFill>
                <a:hlinkClick r:id="rId3">
                  <a:extLst>
                    <a:ext uri="{A12FA001-AC4F-418D-AE19-62706E023703}">
                      <ahyp:hlinkClr xmlns:ahyp="http://schemas.microsoft.com/office/drawing/2018/hyperlinkcolor" val="tx"/>
                    </a:ext>
                  </a:extLst>
                </a:hlinkClick>
              </a:rPr>
              <a:t>www.healthyindoorenvironment.org</a:t>
            </a:r>
            <a:endParaRPr lang="en-US" altLang="da-DK" sz="2800" dirty="0">
              <a:solidFill>
                <a:srgbClr val="0000FF"/>
              </a:solidFill>
            </a:endParaRPr>
          </a:p>
        </p:txBody>
      </p:sp>
      <p:pic>
        <p:nvPicPr>
          <p:cNvPr id="2" name="Billede 1" descr="C:\Users\Kåre\Desktop\Slovakia\Billeder\IMG_8133.jpg">
            <a:extLst>
              <a:ext uri="{FF2B5EF4-FFF2-40B4-BE49-F238E27FC236}">
                <a16:creationId xmlns:a16="http://schemas.microsoft.com/office/drawing/2014/main" id="{791D2173-FDFE-D4CE-0147-A53CE3918437}"/>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6444208" y="3501008"/>
            <a:ext cx="2016224" cy="2664296"/>
          </a:xfrm>
          <a:prstGeom prst="rect">
            <a:avLst/>
          </a:prstGeom>
          <a:noFill/>
          <a:ln>
            <a:noFill/>
          </a:ln>
          <a:extLst>
            <a:ext uri="{53640926-AAD7-44D8-BBD7-CCE9431645EC}">
              <a14:shadowObscured xmlns:a14="http://schemas.microsoft.com/office/drawing/2010/main"/>
            </a:ext>
          </a:extLst>
        </p:spPr>
      </p:pic>
      <p:pic>
        <p:nvPicPr>
          <p:cNvPr id="3" name="Billede 2" descr="Et billede, der indeholder tekst, Font/skrifttype, Grafik, logo&#10;&#10;Automatisk genereret beskrivelse">
            <a:extLst>
              <a:ext uri="{FF2B5EF4-FFF2-40B4-BE49-F238E27FC236}">
                <a16:creationId xmlns:a16="http://schemas.microsoft.com/office/drawing/2014/main" id="{321C566D-DF64-E71A-6F58-8150973310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0938" y="382737"/>
            <a:ext cx="7793037" cy="1462087"/>
          </a:xfrm>
        </p:spPr>
        <p:txBody>
          <a:bodyPr/>
          <a:lstStyle/>
          <a:p>
            <a:br>
              <a:rPr lang="en-US" altLang="da-DK" sz="4000" b="1" dirty="0">
                <a:solidFill>
                  <a:srgbClr val="0000FF"/>
                </a:solidFill>
              </a:rPr>
            </a:br>
            <a:r>
              <a:rPr lang="en-US" altLang="da-DK" sz="3600" b="1" dirty="0">
                <a:solidFill>
                  <a:schemeClr val="tx1"/>
                </a:solidFill>
              </a:rPr>
              <a:t>Indoor air pollution </a:t>
            </a:r>
            <a:endParaRPr lang="en-US" sz="3600" dirty="0">
              <a:solidFill>
                <a:schemeClr val="tx1"/>
              </a:solidFill>
            </a:endParaRPr>
          </a:p>
        </p:txBody>
      </p:sp>
      <p:sp>
        <p:nvSpPr>
          <p:cNvPr id="3" name="Pladsholder til indhold 2"/>
          <p:cNvSpPr>
            <a:spLocks noGrp="1"/>
          </p:cNvSpPr>
          <p:nvPr>
            <p:ph idx="1"/>
          </p:nvPr>
        </p:nvSpPr>
        <p:spPr>
          <a:xfrm>
            <a:off x="323528" y="2132856"/>
            <a:ext cx="8820472" cy="4725144"/>
          </a:xfrm>
        </p:spPr>
        <p:txBody>
          <a:bodyPr/>
          <a:lstStyle/>
          <a:p>
            <a:r>
              <a:rPr lang="en-US" sz="2800" dirty="0"/>
              <a:t>Wood stoves are placed inside homes and can emit pollution directly to indoor air where it can spread to the entire house (bedrooms, children's room, etc.).</a:t>
            </a:r>
          </a:p>
          <a:p>
            <a:endParaRPr lang="en-US" sz="1200" dirty="0"/>
          </a:p>
          <a:p>
            <a:r>
              <a:rPr lang="en-US" sz="2800" dirty="0"/>
              <a:t>Wood stoves are mainly used in seasons where we ventilate less and while families are at home i.e., people can be exposed to very high levels of air pollution for many hours in their homes. </a:t>
            </a:r>
          </a:p>
          <a:p>
            <a:endParaRPr lang="en-US" sz="1200" dirty="0"/>
          </a:p>
          <a:p>
            <a:r>
              <a:rPr lang="en-US" sz="2800" dirty="0"/>
              <a:t>There is no regulation limiting how much wood stoves can pollute the indoor environment.</a:t>
            </a:r>
          </a:p>
        </p:txBody>
      </p:sp>
      <p:pic>
        <p:nvPicPr>
          <p:cNvPr id="5" name="Billede 4" descr="Et billede, der indeholder tekst, Font/skrifttype, Grafik, logo&#10;&#10;Automatisk genereret beskrivelse">
            <a:extLst>
              <a:ext uri="{FF2B5EF4-FFF2-40B4-BE49-F238E27FC236}">
                <a16:creationId xmlns:a16="http://schemas.microsoft.com/office/drawing/2014/main" id="{0C31FFF3-4D6F-D94D-E020-2E61165E49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Tree>
    <p:extLst>
      <p:ext uri="{BB962C8B-B14F-4D97-AF65-F5344CB8AC3E}">
        <p14:creationId xmlns:p14="http://schemas.microsoft.com/office/powerpoint/2010/main" val="277833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0938" y="382737"/>
            <a:ext cx="7793037" cy="1462087"/>
          </a:xfrm>
        </p:spPr>
        <p:txBody>
          <a:bodyPr/>
          <a:lstStyle/>
          <a:p>
            <a:br>
              <a:rPr lang="en-US" altLang="da-DK" sz="4000" b="1" dirty="0">
                <a:solidFill>
                  <a:srgbClr val="0000FF"/>
                </a:solidFill>
              </a:rPr>
            </a:br>
            <a:r>
              <a:rPr lang="en-US" altLang="da-DK" sz="3600" b="1" dirty="0">
                <a:solidFill>
                  <a:schemeClr val="tx1"/>
                </a:solidFill>
              </a:rPr>
              <a:t>Cause of the pollution</a:t>
            </a:r>
            <a:endParaRPr lang="en-US" sz="3600" dirty="0">
              <a:solidFill>
                <a:schemeClr val="tx1"/>
              </a:solidFill>
            </a:endParaRPr>
          </a:p>
        </p:txBody>
      </p:sp>
      <p:sp>
        <p:nvSpPr>
          <p:cNvPr id="3" name="Pladsholder til indhold 2"/>
          <p:cNvSpPr>
            <a:spLocks noGrp="1"/>
          </p:cNvSpPr>
          <p:nvPr>
            <p:ph idx="1"/>
          </p:nvPr>
        </p:nvSpPr>
        <p:spPr>
          <a:xfrm>
            <a:off x="323528" y="2132856"/>
            <a:ext cx="8620447" cy="4725144"/>
          </a:xfrm>
        </p:spPr>
        <p:txBody>
          <a:bodyPr/>
          <a:lstStyle/>
          <a:p>
            <a:r>
              <a:rPr lang="en-US" sz="2800" dirty="0"/>
              <a:t>The pollution origins:</a:t>
            </a:r>
          </a:p>
          <a:p>
            <a:pPr marL="0" indent="0">
              <a:buNone/>
            </a:pPr>
            <a:r>
              <a:rPr lang="en-US" sz="2800" dirty="0"/>
              <a:t>   - From the wood stove when adding firewood.</a:t>
            </a:r>
          </a:p>
          <a:p>
            <a:pPr marL="0" indent="0">
              <a:buNone/>
            </a:pPr>
            <a:r>
              <a:rPr lang="en-US" sz="2800" dirty="0"/>
              <a:t>   - From leaky stoves and chimney pipes.</a:t>
            </a:r>
          </a:p>
          <a:p>
            <a:pPr marL="0" indent="0">
              <a:buNone/>
            </a:pPr>
            <a:r>
              <a:rPr lang="en-US" sz="2800" dirty="0"/>
              <a:t>   - From dust burned on hot surfaces of the stove.</a:t>
            </a:r>
          </a:p>
          <a:p>
            <a:pPr marL="0" indent="0">
              <a:buNone/>
            </a:pPr>
            <a:endParaRPr lang="en-US" sz="1200" dirty="0"/>
          </a:p>
          <a:p>
            <a:r>
              <a:rPr lang="en-US" sz="2800" dirty="0"/>
              <a:t>Nothing indicates that good new stoves cause less indoor air pollution than older stoves.</a:t>
            </a:r>
          </a:p>
          <a:p>
            <a:endParaRPr lang="en-US" sz="1200" dirty="0"/>
          </a:p>
          <a:p>
            <a:r>
              <a:rPr lang="en-US" sz="2800" dirty="0"/>
              <a:t>Residents themselves do not smell the pollution </a:t>
            </a:r>
            <a:r>
              <a:rPr lang="en-US" sz="2800" dirty="0">
                <a:sym typeface="Wingdings" panose="05000000000000000000" pitchFamily="2" charset="2"/>
              </a:rPr>
              <a:t> </a:t>
            </a:r>
            <a:r>
              <a:rPr lang="en-US" sz="2800" dirty="0"/>
              <a:t>Residents are unaware of the health risk! </a:t>
            </a:r>
          </a:p>
        </p:txBody>
      </p:sp>
      <p:pic>
        <p:nvPicPr>
          <p:cNvPr id="5" name="Billede 4" descr="Et billede, der indeholder tekst, Font/skrifttype, Grafik, logo&#10;&#10;Automatisk genereret beskrivelse">
            <a:extLst>
              <a:ext uri="{FF2B5EF4-FFF2-40B4-BE49-F238E27FC236}">
                <a16:creationId xmlns:a16="http://schemas.microsoft.com/office/drawing/2014/main" id="{0C31FFF3-4D6F-D94D-E020-2E61165E49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Tree>
    <p:extLst>
      <p:ext uri="{BB962C8B-B14F-4D97-AF65-F5344CB8AC3E}">
        <p14:creationId xmlns:p14="http://schemas.microsoft.com/office/powerpoint/2010/main" val="380107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0938" y="382737"/>
            <a:ext cx="7993062" cy="1462087"/>
          </a:xfrm>
        </p:spPr>
        <p:txBody>
          <a:bodyPr/>
          <a:lstStyle/>
          <a:p>
            <a:br>
              <a:rPr lang="en-US" altLang="da-DK" sz="4000" b="1" dirty="0">
                <a:solidFill>
                  <a:schemeClr val="tx1"/>
                </a:solidFill>
              </a:rPr>
            </a:br>
            <a:r>
              <a:rPr lang="en-US" altLang="da-DK" sz="3600" b="1" dirty="0">
                <a:solidFill>
                  <a:schemeClr val="tx1"/>
                </a:solidFill>
              </a:rPr>
              <a:t>Indoor air pollution</a:t>
            </a:r>
            <a:endParaRPr lang="da-DK" altLang="da-DK" sz="3600" b="1" dirty="0">
              <a:solidFill>
                <a:srgbClr val="0000FF"/>
              </a:solidFill>
            </a:endParaRPr>
          </a:p>
        </p:txBody>
      </p:sp>
      <p:pic>
        <p:nvPicPr>
          <p:cNvPr id="8" name="Billede 5" descr="C:\Users\KPK\AppData\Local\Microsoft\Windows\INetCache\Content.Word\IMG_8365.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323528" y="3349258"/>
            <a:ext cx="1919580" cy="2952328"/>
          </a:xfrm>
          <a:prstGeom prst="rect">
            <a:avLst/>
          </a:prstGeom>
          <a:noFill/>
          <a:ln>
            <a:noFill/>
          </a:ln>
        </p:spPr>
      </p:pic>
      <p:pic>
        <p:nvPicPr>
          <p:cNvPr id="7" name="Billede 6">
            <a:extLst>
              <a:ext uri="{FF2B5EF4-FFF2-40B4-BE49-F238E27FC236}">
                <a16:creationId xmlns:a16="http://schemas.microsoft.com/office/drawing/2014/main" id="{761490EE-8763-40F9-F0F3-620ECA8823C9}"/>
              </a:ext>
            </a:extLst>
          </p:cNvPr>
          <p:cNvPicPr>
            <a:picLocks noChangeAspect="1"/>
          </p:cNvPicPr>
          <p:nvPr/>
        </p:nvPicPr>
        <p:blipFill>
          <a:blip r:embed="rId3"/>
          <a:stretch>
            <a:fillRect/>
          </a:stretch>
        </p:blipFill>
        <p:spPr>
          <a:xfrm>
            <a:off x="2339752" y="3212976"/>
            <a:ext cx="6696744" cy="3531011"/>
          </a:xfrm>
          <a:prstGeom prst="rect">
            <a:avLst/>
          </a:prstGeom>
        </p:spPr>
      </p:pic>
      <p:sp>
        <p:nvSpPr>
          <p:cNvPr id="9" name="Tekstfelt 8">
            <a:extLst>
              <a:ext uri="{FF2B5EF4-FFF2-40B4-BE49-F238E27FC236}">
                <a16:creationId xmlns:a16="http://schemas.microsoft.com/office/drawing/2014/main" id="{15E85815-5EC0-18F1-C443-02213DE510F3}"/>
              </a:ext>
            </a:extLst>
          </p:cNvPr>
          <p:cNvSpPr txBox="1"/>
          <p:nvPr/>
        </p:nvSpPr>
        <p:spPr>
          <a:xfrm>
            <a:off x="323528" y="2114853"/>
            <a:ext cx="8797652" cy="892552"/>
          </a:xfrm>
          <a:prstGeom prst="rect">
            <a:avLst/>
          </a:prstGeom>
          <a:noFill/>
        </p:spPr>
        <p:txBody>
          <a:bodyPr wrap="square" rtlCol="0">
            <a:spAutoFit/>
          </a:bodyPr>
          <a:lstStyle/>
          <a:p>
            <a:r>
              <a:rPr lang="en-US" sz="2600" dirty="0"/>
              <a:t>Some (but not all) wood stoves emit smoke directly inside homes and thereby increase indoor air pollution.</a:t>
            </a:r>
          </a:p>
        </p:txBody>
      </p:sp>
      <p:pic>
        <p:nvPicPr>
          <p:cNvPr id="10" name="Billede 9" descr="Et billede, der indeholder tekst, Font/skrifttype, Grafik, logo&#10;&#10;Automatisk genereret beskrivelse">
            <a:extLst>
              <a:ext uri="{FF2B5EF4-FFF2-40B4-BE49-F238E27FC236}">
                <a16:creationId xmlns:a16="http://schemas.microsoft.com/office/drawing/2014/main" id="{39E15E2F-8209-0CE8-691B-DCF50771BD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Tree>
    <p:extLst>
      <p:ext uri="{BB962C8B-B14F-4D97-AF65-F5344CB8AC3E}">
        <p14:creationId xmlns:p14="http://schemas.microsoft.com/office/powerpoint/2010/main" val="69632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84CCF8-3F6D-D92F-B710-61B083528C78}"/>
              </a:ext>
            </a:extLst>
          </p:cNvPr>
          <p:cNvSpPr>
            <a:spLocks noGrp="1"/>
          </p:cNvSpPr>
          <p:nvPr>
            <p:ph type="title"/>
          </p:nvPr>
        </p:nvSpPr>
        <p:spPr/>
        <p:txBody>
          <a:bodyPr/>
          <a:lstStyle/>
          <a:p>
            <a:r>
              <a:rPr lang="en-US" sz="3400" b="1" dirty="0">
                <a:solidFill>
                  <a:schemeClr val="tx1"/>
                </a:solidFill>
              </a:rPr>
              <a:t>DTU: Old versus new wood stoves</a:t>
            </a:r>
          </a:p>
        </p:txBody>
      </p:sp>
      <p:pic>
        <p:nvPicPr>
          <p:cNvPr id="5" name="Picture 6">
            <a:extLst>
              <a:ext uri="{FF2B5EF4-FFF2-40B4-BE49-F238E27FC236}">
                <a16:creationId xmlns:a16="http://schemas.microsoft.com/office/drawing/2014/main" id="{69445AA6-33A6-BA7D-AEBD-3B3A8BF1A619}"/>
              </a:ext>
            </a:extLst>
          </p:cNvPr>
          <p:cNvPicPr>
            <a:picLocks noChangeAspect="1"/>
          </p:cNvPicPr>
          <p:nvPr/>
        </p:nvPicPr>
        <p:blipFill>
          <a:blip r:embed="rId2"/>
          <a:stretch>
            <a:fillRect/>
          </a:stretch>
        </p:blipFill>
        <p:spPr>
          <a:xfrm>
            <a:off x="486649" y="2223368"/>
            <a:ext cx="7973783" cy="3221856"/>
          </a:xfrm>
          <a:prstGeom prst="rect">
            <a:avLst/>
          </a:prstGeom>
        </p:spPr>
      </p:pic>
      <p:pic>
        <p:nvPicPr>
          <p:cNvPr id="3" name="Billede 2" descr="Et billede, der indeholder tekst, Font/skrifttype, Grafik, logo&#10;&#10;Automatisk genereret beskrivelse">
            <a:extLst>
              <a:ext uri="{FF2B5EF4-FFF2-40B4-BE49-F238E27FC236}">
                <a16:creationId xmlns:a16="http://schemas.microsoft.com/office/drawing/2014/main" id="{C0DEE48F-AECC-A851-1E30-E239558A7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
        <p:nvSpPr>
          <p:cNvPr id="6" name="Tekstfelt 5">
            <a:extLst>
              <a:ext uri="{FF2B5EF4-FFF2-40B4-BE49-F238E27FC236}">
                <a16:creationId xmlns:a16="http://schemas.microsoft.com/office/drawing/2014/main" id="{CB65445C-A3A3-270F-7F26-7FD1E97DC050}"/>
              </a:ext>
            </a:extLst>
          </p:cNvPr>
          <p:cNvSpPr txBox="1"/>
          <p:nvPr/>
        </p:nvSpPr>
        <p:spPr>
          <a:xfrm>
            <a:off x="2690664" y="5667035"/>
            <a:ext cx="3762672" cy="923330"/>
          </a:xfrm>
          <a:prstGeom prst="rect">
            <a:avLst/>
          </a:prstGeom>
          <a:noFill/>
        </p:spPr>
        <p:txBody>
          <a:bodyPr wrap="square" rtlCol="0">
            <a:spAutoFit/>
          </a:bodyPr>
          <a:lstStyle/>
          <a:p>
            <a:r>
              <a:rPr lang="en-US" u="sng" noProof="0" dirty="0"/>
              <a:t>Source</a:t>
            </a:r>
            <a:r>
              <a:rPr lang="en-US" noProof="0" dirty="0"/>
              <a:t>: Teis Nørgaard Mikkelsen </a:t>
            </a:r>
          </a:p>
          <a:p>
            <a:r>
              <a:rPr lang="en-US" noProof="0" dirty="0"/>
              <a:t>Associate Professor at DTU Sustain </a:t>
            </a:r>
          </a:p>
          <a:p>
            <a:r>
              <a:rPr lang="en-US" noProof="0" dirty="0"/>
              <a:t>Technical University of Denmark </a:t>
            </a:r>
          </a:p>
        </p:txBody>
      </p:sp>
    </p:spTree>
    <p:extLst>
      <p:ext uri="{BB962C8B-B14F-4D97-AF65-F5344CB8AC3E}">
        <p14:creationId xmlns:p14="http://schemas.microsoft.com/office/powerpoint/2010/main" val="120704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0938" y="382737"/>
            <a:ext cx="7993062" cy="1462087"/>
          </a:xfrm>
        </p:spPr>
        <p:txBody>
          <a:bodyPr/>
          <a:lstStyle/>
          <a:p>
            <a:br>
              <a:rPr lang="en-US" altLang="da-DK" sz="4000" b="1" dirty="0">
                <a:solidFill>
                  <a:schemeClr val="tx1"/>
                </a:solidFill>
              </a:rPr>
            </a:br>
            <a:r>
              <a:rPr lang="en-US" altLang="da-DK" sz="3600" b="1" dirty="0">
                <a:solidFill>
                  <a:schemeClr val="tx1"/>
                </a:solidFill>
              </a:rPr>
              <a:t>Five Danish homes </a:t>
            </a:r>
            <a:endParaRPr lang="da-DK" altLang="da-DK" sz="3600" b="1" dirty="0">
              <a:solidFill>
                <a:srgbClr val="0000FF"/>
              </a:solidFill>
            </a:endParaRPr>
          </a:p>
        </p:txBody>
      </p:sp>
      <p:pic>
        <p:nvPicPr>
          <p:cNvPr id="10" name="Billede 9" descr="Et billede, der indeholder tekst, Font/skrifttype, Grafik, logo&#10;&#10;Automatisk genereret beskrivelse">
            <a:extLst>
              <a:ext uri="{FF2B5EF4-FFF2-40B4-BE49-F238E27FC236}">
                <a16:creationId xmlns:a16="http://schemas.microsoft.com/office/drawing/2014/main" id="{39E15E2F-8209-0CE8-691B-DCF50771BD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
        <p:nvSpPr>
          <p:cNvPr id="5" name="Ellipse 4">
            <a:extLst>
              <a:ext uri="{FF2B5EF4-FFF2-40B4-BE49-F238E27FC236}">
                <a16:creationId xmlns:a16="http://schemas.microsoft.com/office/drawing/2014/main" id="{EEEA1B3A-B38A-17AA-3E76-BC3BE6605ACF}"/>
              </a:ext>
            </a:extLst>
          </p:cNvPr>
          <p:cNvSpPr/>
          <p:nvPr/>
        </p:nvSpPr>
        <p:spPr>
          <a:xfrm>
            <a:off x="7380312" y="3501008"/>
            <a:ext cx="936104" cy="43204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A3AA5D07-7F1F-FCDA-CB97-A9DDE08E1E53}"/>
              </a:ext>
            </a:extLst>
          </p:cNvPr>
          <p:cNvPicPr>
            <a:picLocks noChangeAspect="1"/>
          </p:cNvPicPr>
          <p:nvPr/>
        </p:nvPicPr>
        <p:blipFill>
          <a:blip r:embed="rId3"/>
          <a:stretch>
            <a:fillRect/>
          </a:stretch>
        </p:blipFill>
        <p:spPr>
          <a:xfrm>
            <a:off x="292558" y="2667809"/>
            <a:ext cx="8780061" cy="3538606"/>
          </a:xfrm>
          <a:prstGeom prst="rect">
            <a:avLst/>
          </a:prstGeom>
        </p:spPr>
      </p:pic>
      <p:sp>
        <p:nvSpPr>
          <p:cNvPr id="6" name="Ellipse 5">
            <a:extLst>
              <a:ext uri="{FF2B5EF4-FFF2-40B4-BE49-F238E27FC236}">
                <a16:creationId xmlns:a16="http://schemas.microsoft.com/office/drawing/2014/main" id="{9D4F29B9-034B-154C-E915-524A9D823304}"/>
              </a:ext>
            </a:extLst>
          </p:cNvPr>
          <p:cNvSpPr/>
          <p:nvPr/>
        </p:nvSpPr>
        <p:spPr>
          <a:xfrm>
            <a:off x="4355976" y="3356992"/>
            <a:ext cx="1080120" cy="23042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667B860B-5A2E-E7E8-0C73-6E82C9B98C53}"/>
              </a:ext>
            </a:extLst>
          </p:cNvPr>
          <p:cNvSpPr/>
          <p:nvPr/>
        </p:nvSpPr>
        <p:spPr>
          <a:xfrm>
            <a:off x="7596336" y="4221088"/>
            <a:ext cx="1151212" cy="53628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3053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77688" y="2348880"/>
            <a:ext cx="8866312" cy="4680520"/>
          </a:xfrm>
        </p:spPr>
        <p:txBody>
          <a:bodyPr>
            <a:noAutofit/>
          </a:bodyPr>
          <a:lstStyle/>
          <a:p>
            <a:r>
              <a:rPr lang="en-US" sz="2500" dirty="0"/>
              <a:t>Dominant source to outdoor/indoor air pollution with fine particles (PM</a:t>
            </a:r>
            <a:r>
              <a:rPr lang="en-US" sz="2500" baseline="-25000" dirty="0"/>
              <a:t>2.5</a:t>
            </a:r>
            <a:r>
              <a:rPr lang="en-US" sz="2500" dirty="0"/>
              <a:t>), black carbon (BC), PAHs, VOCs &amp; dioxins.</a:t>
            </a:r>
          </a:p>
          <a:p>
            <a:endParaRPr lang="en-US" sz="1200" dirty="0"/>
          </a:p>
          <a:p>
            <a:r>
              <a:rPr lang="en-US" sz="2500" dirty="0"/>
              <a:t>Contributes significantly to morbidity, premature mortality,  climate change (CO</a:t>
            </a:r>
            <a:r>
              <a:rPr lang="en-US" sz="2500" baseline="-25000" dirty="0"/>
              <a:t>2</a:t>
            </a:r>
            <a:r>
              <a:rPr lang="en-US" sz="2500" dirty="0"/>
              <a:t>, BC, CH</a:t>
            </a:r>
            <a:r>
              <a:rPr lang="en-US" sz="2500" baseline="-25000" dirty="0"/>
              <a:t>4</a:t>
            </a:r>
            <a:r>
              <a:rPr lang="en-US" sz="2500" dirty="0"/>
              <a:t>) and nature destruction. </a:t>
            </a:r>
          </a:p>
          <a:p>
            <a:endParaRPr lang="en-US" sz="1200" dirty="0"/>
          </a:p>
          <a:p>
            <a:r>
              <a:rPr lang="en-US" sz="2500" dirty="0"/>
              <a:t>New stoves and boilers might have lower PM</a:t>
            </a:r>
            <a:r>
              <a:rPr lang="en-US" sz="2500" baseline="-25000" dirty="0"/>
              <a:t>2.5</a:t>
            </a:r>
            <a:r>
              <a:rPr lang="en-US" sz="2500" dirty="0"/>
              <a:t> emissions than old devices, but do </a:t>
            </a:r>
            <a:r>
              <a:rPr lang="en-US" sz="2500" b="1" u="sng" dirty="0"/>
              <a:t>not</a:t>
            </a:r>
            <a:r>
              <a:rPr lang="en-US" sz="2500" dirty="0"/>
              <a:t> solve the pollution problem.</a:t>
            </a:r>
          </a:p>
          <a:p>
            <a:endParaRPr lang="en-US" sz="1200" dirty="0"/>
          </a:p>
          <a:p>
            <a:r>
              <a:rPr lang="en-US" sz="2500" dirty="0"/>
              <a:t>Firewood consumption (incl. illegal firewood) increases. </a:t>
            </a:r>
          </a:p>
          <a:p>
            <a:endParaRPr lang="en-US" sz="2500" dirty="0"/>
          </a:p>
          <a:p>
            <a:pPr marL="0" indent="0">
              <a:buNone/>
            </a:pPr>
            <a:endParaRPr lang="en-US" sz="2500" dirty="0"/>
          </a:p>
        </p:txBody>
      </p:sp>
      <p:sp>
        <p:nvSpPr>
          <p:cNvPr id="7" name="Title 1"/>
          <p:cNvSpPr txBox="1">
            <a:spLocks/>
          </p:cNvSpPr>
          <p:nvPr/>
        </p:nvSpPr>
        <p:spPr bwMode="auto">
          <a:xfrm>
            <a:off x="1171451" y="3667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altLang="da-DK" sz="3600" b="1" kern="0" dirty="0">
                <a:solidFill>
                  <a:schemeClr val="tx1"/>
                </a:solidFill>
              </a:rPr>
              <a:t>Residential wood burning </a:t>
            </a:r>
          </a:p>
        </p:txBody>
      </p:sp>
      <p:pic>
        <p:nvPicPr>
          <p:cNvPr id="4" name="Billede 3" descr="Et billede, der indeholder tekst, Font/skrifttype, Grafik, logo&#10;&#10;Automatisk genereret beskrivelse">
            <a:extLst>
              <a:ext uri="{FF2B5EF4-FFF2-40B4-BE49-F238E27FC236}">
                <a16:creationId xmlns:a16="http://schemas.microsoft.com/office/drawing/2014/main" id="{57F98F6A-7B4F-4ADE-D0EB-D93CFC28FE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Tree>
    <p:extLst>
      <p:ext uri="{BB962C8B-B14F-4D97-AF65-F5344CB8AC3E}">
        <p14:creationId xmlns:p14="http://schemas.microsoft.com/office/powerpoint/2010/main" val="1381893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8"/>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68" y="2060848"/>
            <a:ext cx="8208912" cy="4752528"/>
          </a:xfrm>
          <a:prstGeom prst="rect">
            <a:avLst/>
          </a:prstGeom>
          <a:noFill/>
        </p:spPr>
      </p:pic>
      <p:sp>
        <p:nvSpPr>
          <p:cNvPr id="2" name="Title 1"/>
          <p:cNvSpPr>
            <a:spLocks noGrp="1"/>
          </p:cNvSpPr>
          <p:nvPr>
            <p:ph type="title"/>
          </p:nvPr>
        </p:nvSpPr>
        <p:spPr/>
        <p:txBody>
          <a:bodyPr>
            <a:normAutofit/>
          </a:bodyPr>
          <a:lstStyle/>
          <a:p>
            <a:pPr algn="l"/>
            <a:br>
              <a:rPr lang="da-DK" dirty="0"/>
            </a:br>
            <a:endParaRPr lang="da-DK" dirty="0"/>
          </a:p>
        </p:txBody>
      </p:sp>
      <p:sp>
        <p:nvSpPr>
          <p:cNvPr id="6" name="TextBox 5"/>
          <p:cNvSpPr txBox="1"/>
          <p:nvPr/>
        </p:nvSpPr>
        <p:spPr>
          <a:xfrm>
            <a:off x="107504" y="6021288"/>
            <a:ext cx="2016224" cy="646331"/>
          </a:xfrm>
          <a:prstGeom prst="rect">
            <a:avLst/>
          </a:prstGeom>
          <a:noFill/>
        </p:spPr>
        <p:txBody>
          <a:bodyPr wrap="square" rtlCol="0">
            <a:spAutoFit/>
          </a:bodyPr>
          <a:lstStyle/>
          <a:p>
            <a:r>
              <a:rPr lang="en-GB" sz="1200" dirty="0"/>
              <a:t>Eco wood stoves are wood stoves with the Nordic Swan ecolabel.</a:t>
            </a:r>
            <a:endParaRPr lang="da-DK" sz="1200" dirty="0"/>
          </a:p>
        </p:txBody>
      </p:sp>
      <p:sp>
        <p:nvSpPr>
          <p:cNvPr id="10" name="Title 1"/>
          <p:cNvSpPr txBox="1">
            <a:spLocks/>
          </p:cNvSpPr>
          <p:nvPr/>
        </p:nvSpPr>
        <p:spPr>
          <a:xfrm>
            <a:off x="1166936" y="692696"/>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dirty="0"/>
          </a:p>
          <a:p>
            <a:pPr algn="l" fontAlgn="auto">
              <a:spcAft>
                <a:spcPts val="0"/>
              </a:spcAft>
            </a:pPr>
            <a:r>
              <a:rPr lang="en-US" sz="3900" b="1" kern="0" dirty="0"/>
              <a:t>Very weak regulation </a:t>
            </a:r>
            <a:r>
              <a:rPr lang="en-US" sz="4300" b="1" dirty="0"/>
              <a:t>…</a:t>
            </a:r>
          </a:p>
        </p:txBody>
      </p:sp>
      <p:cxnSp>
        <p:nvCxnSpPr>
          <p:cNvPr id="4" name="Straight Arrow Connector 3"/>
          <p:cNvCxnSpPr/>
          <p:nvPr/>
        </p:nvCxnSpPr>
        <p:spPr>
          <a:xfrm>
            <a:off x="1763688" y="2492896"/>
            <a:ext cx="5184576" cy="1512168"/>
          </a:xfrm>
          <a:prstGeom prst="straightConnector1">
            <a:avLst/>
          </a:prstGeom>
          <a:ln w="38100">
            <a:solidFill>
              <a:srgbClr val="FF0000"/>
            </a:solidFill>
            <a:prstDash val="sysDash"/>
            <a:tailEnd type="stealth"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80112" y="2317546"/>
            <a:ext cx="3485929" cy="1200329"/>
          </a:xfrm>
          <a:prstGeom prst="rect">
            <a:avLst/>
          </a:prstGeom>
          <a:noFill/>
        </p:spPr>
        <p:txBody>
          <a:bodyPr wrap="square" rtlCol="0">
            <a:spAutoFit/>
          </a:bodyPr>
          <a:lstStyle/>
          <a:p>
            <a:r>
              <a:rPr lang="en-US" dirty="0">
                <a:solidFill>
                  <a:srgbClr val="FF0000"/>
                </a:solidFill>
              </a:rPr>
              <a:t>An EcoDesign wood stove under optimal conditions in 2024 emits 750 times more particles than an older truck from 2014 …</a:t>
            </a:r>
          </a:p>
        </p:txBody>
      </p:sp>
      <p:sp>
        <p:nvSpPr>
          <p:cNvPr id="13" name="Multiplicer 12"/>
          <p:cNvSpPr/>
          <p:nvPr/>
        </p:nvSpPr>
        <p:spPr>
          <a:xfrm>
            <a:off x="6156176" y="4005064"/>
            <a:ext cx="432048" cy="408016"/>
          </a:xfrm>
          <a:prstGeom prst="mathMultiply">
            <a:avLst/>
          </a:prstGeom>
          <a:solidFill>
            <a:srgbClr val="FF0000">
              <a:alpha val="41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boks 14"/>
          <p:cNvSpPr txBox="1"/>
          <p:nvPr/>
        </p:nvSpPr>
        <p:spPr>
          <a:xfrm>
            <a:off x="4499992" y="6350986"/>
            <a:ext cx="3186353" cy="369332"/>
          </a:xfrm>
          <a:prstGeom prst="rect">
            <a:avLst/>
          </a:prstGeom>
          <a:noFill/>
        </p:spPr>
        <p:txBody>
          <a:bodyPr wrap="square" rtlCol="0">
            <a:spAutoFit/>
          </a:bodyPr>
          <a:lstStyle/>
          <a:p>
            <a:pPr algn="ctr"/>
            <a:r>
              <a:rPr lang="en-US" b="1" dirty="0">
                <a:solidFill>
                  <a:srgbClr val="FF0000"/>
                </a:solidFill>
              </a:rPr>
              <a:t>Banned in most EU cities</a:t>
            </a:r>
          </a:p>
        </p:txBody>
      </p:sp>
      <p:cxnSp>
        <p:nvCxnSpPr>
          <p:cNvPr id="16" name="Lige pilforbindelse 15"/>
          <p:cNvCxnSpPr/>
          <p:nvPr/>
        </p:nvCxnSpPr>
        <p:spPr>
          <a:xfrm flipV="1">
            <a:off x="6300192" y="4437113"/>
            <a:ext cx="0" cy="19073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Billede 4" descr="Et billede, der indeholder tekst, Font/skrifttype, Grafik, logo&#10;&#10;Automatisk genereret beskrivelse">
            <a:extLst>
              <a:ext uri="{FF2B5EF4-FFF2-40B4-BE49-F238E27FC236}">
                <a16:creationId xmlns:a16="http://schemas.microsoft.com/office/drawing/2014/main" id="{F236A34C-C098-F780-E2AB-E04683A13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Tree>
    <p:extLst>
      <p:ext uri="{BB962C8B-B14F-4D97-AF65-F5344CB8AC3E}">
        <p14:creationId xmlns:p14="http://schemas.microsoft.com/office/powerpoint/2010/main" val="219987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0938" y="332656"/>
            <a:ext cx="7793037" cy="1462087"/>
          </a:xfrm>
        </p:spPr>
        <p:txBody>
          <a:bodyPr/>
          <a:lstStyle/>
          <a:p>
            <a:r>
              <a:rPr lang="en-US" altLang="da-DK" sz="3600" b="1" dirty="0">
                <a:solidFill>
                  <a:schemeClr val="tx1"/>
                </a:solidFill>
              </a:rPr>
              <a:t>New stoves vs. new trucks</a:t>
            </a:r>
            <a:endParaRPr lang="da-DK" altLang="da-DK" sz="3600" b="1" dirty="0">
              <a:solidFill>
                <a:schemeClr val="tx1"/>
              </a:solidFill>
            </a:endParaRPr>
          </a:p>
        </p:txBody>
      </p:sp>
      <p:sp>
        <p:nvSpPr>
          <p:cNvPr id="3" name="Pladsholder til indhold 2"/>
          <p:cNvSpPr>
            <a:spLocks noGrp="1"/>
          </p:cNvSpPr>
          <p:nvPr>
            <p:ph idx="1"/>
          </p:nvPr>
        </p:nvSpPr>
        <p:spPr>
          <a:xfrm>
            <a:off x="4572000" y="4452303"/>
            <a:ext cx="4536504" cy="2405697"/>
          </a:xfrm>
        </p:spPr>
        <p:txBody>
          <a:bodyPr/>
          <a:lstStyle/>
          <a:p>
            <a:pPr marL="0" indent="0">
              <a:buNone/>
            </a:pPr>
            <a:r>
              <a:rPr lang="en-US" sz="2400" b="1" dirty="0"/>
              <a:t>Conclusion:</a:t>
            </a:r>
          </a:p>
          <a:p>
            <a:pPr marL="0" indent="0">
              <a:buNone/>
            </a:pPr>
            <a:r>
              <a:rPr lang="en-US" sz="2400" dirty="0"/>
              <a:t>New low-emission stoves cause much higher emissions (above 500.000 part./cm</a:t>
            </a:r>
            <a:r>
              <a:rPr lang="en-US" sz="2400" baseline="30000" dirty="0"/>
              <a:t>3</a:t>
            </a:r>
            <a:r>
              <a:rPr lang="en-US" sz="2400" dirty="0"/>
              <a:t>) than new trucks with particulate filters (below 1.000 part./cm</a:t>
            </a:r>
            <a:r>
              <a:rPr lang="en-US" sz="2400" baseline="30000" dirty="0"/>
              <a:t>3</a:t>
            </a:r>
            <a:r>
              <a:rPr lang="en-US" sz="2400" dirty="0"/>
              <a:t>). </a:t>
            </a:r>
          </a:p>
        </p:txBody>
      </p:sp>
      <p:pic>
        <p:nvPicPr>
          <p:cNvPr id="2050" name="Picture 2" descr="foto"/>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84347" y="2034808"/>
            <a:ext cx="2682240" cy="227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foto3"/>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3419872" y="2032496"/>
            <a:ext cx="1969760" cy="228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P106042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84347" y="4437112"/>
            <a:ext cx="1986810" cy="22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819400" y="4452303"/>
            <a:ext cx="1641475" cy="22018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to6"/>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580112" y="2032496"/>
            <a:ext cx="2326641" cy="137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boks 4"/>
          <p:cNvSpPr txBox="1"/>
          <p:nvPr/>
        </p:nvSpPr>
        <p:spPr>
          <a:xfrm>
            <a:off x="5436096" y="3574210"/>
            <a:ext cx="3707904" cy="738664"/>
          </a:xfrm>
          <a:prstGeom prst="rect">
            <a:avLst/>
          </a:prstGeom>
          <a:noFill/>
        </p:spPr>
        <p:txBody>
          <a:bodyPr wrap="square" rtlCol="0">
            <a:spAutoFit/>
          </a:bodyPr>
          <a:lstStyle/>
          <a:p>
            <a:r>
              <a:rPr lang="en-US" u="sng" dirty="0">
                <a:solidFill>
                  <a:schemeClr val="accent2"/>
                </a:solidFill>
              </a:rPr>
              <a:t>Top</a:t>
            </a:r>
            <a:r>
              <a:rPr lang="en-US" dirty="0">
                <a:solidFill>
                  <a:schemeClr val="accent2"/>
                </a:solidFill>
              </a:rPr>
              <a:t>: Before stove measurements. </a:t>
            </a:r>
          </a:p>
          <a:p>
            <a:endParaRPr lang="en-US" sz="600" dirty="0"/>
          </a:p>
          <a:p>
            <a:r>
              <a:rPr lang="en-US" u="sng" dirty="0">
                <a:solidFill>
                  <a:srgbClr val="FF0000"/>
                </a:solidFill>
              </a:rPr>
              <a:t>Below</a:t>
            </a:r>
            <a:r>
              <a:rPr lang="en-US" dirty="0">
                <a:solidFill>
                  <a:srgbClr val="FF0000"/>
                </a:solidFill>
              </a:rPr>
              <a:t>: After 1 h measurements. </a:t>
            </a:r>
          </a:p>
        </p:txBody>
      </p:sp>
      <p:sp>
        <p:nvSpPr>
          <p:cNvPr id="6" name="Ellipse 5"/>
          <p:cNvSpPr/>
          <p:nvPr/>
        </p:nvSpPr>
        <p:spPr>
          <a:xfrm>
            <a:off x="3968435" y="2695931"/>
            <a:ext cx="984880" cy="47675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p:cNvSpPr/>
          <p:nvPr/>
        </p:nvSpPr>
        <p:spPr>
          <a:xfrm>
            <a:off x="3300619" y="5314857"/>
            <a:ext cx="984880" cy="47675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8" name="Lige pilforbindelse 7"/>
          <p:cNvCxnSpPr/>
          <p:nvPr/>
        </p:nvCxnSpPr>
        <p:spPr>
          <a:xfrm flipV="1">
            <a:off x="5580112" y="2420888"/>
            <a:ext cx="360040" cy="1153322"/>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Lige pilforbindelse 16"/>
          <p:cNvCxnSpPr/>
          <p:nvPr/>
        </p:nvCxnSpPr>
        <p:spPr>
          <a:xfrm flipV="1">
            <a:off x="5940152" y="3068960"/>
            <a:ext cx="180020" cy="9361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Billede 3" descr="Et billede, der indeholder tekst, Font/skrifttype, Grafik, logo&#10;&#10;Automatisk genereret beskrivelse">
            <a:extLst>
              <a:ext uri="{FF2B5EF4-FFF2-40B4-BE49-F238E27FC236}">
                <a16:creationId xmlns:a16="http://schemas.microsoft.com/office/drawing/2014/main" id="{12E1CCC0-ECF8-A720-420F-4A2A66AB22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Tree>
    <p:extLst>
      <p:ext uri="{BB962C8B-B14F-4D97-AF65-F5344CB8AC3E}">
        <p14:creationId xmlns:p14="http://schemas.microsoft.com/office/powerpoint/2010/main" val="2240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anim calcmode="lin" valueType="num">
                                      <p:cBhvr additive="base">
                                        <p:cTn id="11" dur="500" fill="hold"/>
                                        <p:tgtEl>
                                          <p:spTgt spid="2053"/>
                                        </p:tgtEl>
                                        <p:attrNameLst>
                                          <p:attrName>ppt_x</p:attrName>
                                        </p:attrNameLst>
                                      </p:cBhvr>
                                      <p:tavLst>
                                        <p:tav tm="0">
                                          <p:val>
                                            <p:strVal val="#ppt_x"/>
                                          </p:val>
                                        </p:tav>
                                        <p:tav tm="100000">
                                          <p:val>
                                            <p:strVal val="#ppt_x"/>
                                          </p:val>
                                        </p:tav>
                                      </p:tavLst>
                                    </p:anim>
                                    <p:anim calcmode="lin" valueType="num">
                                      <p:cBhvr additive="base">
                                        <p:cTn id="12" dur="500" fill="hold"/>
                                        <p:tgtEl>
                                          <p:spTgt spid="205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71451" y="332656"/>
            <a:ext cx="7793037" cy="1462087"/>
          </a:xfrm>
        </p:spPr>
        <p:txBody>
          <a:bodyPr>
            <a:normAutofit/>
          </a:bodyPr>
          <a:lstStyle/>
          <a:p>
            <a:pPr algn="l"/>
            <a:br>
              <a:rPr lang="en-US" b="1" dirty="0"/>
            </a:br>
            <a:r>
              <a:rPr lang="en-US" sz="3600" b="1" kern="1200" dirty="0">
                <a:solidFill>
                  <a:schemeClr val="tx1"/>
                </a:solidFill>
              </a:rPr>
              <a:t>A simple calculation</a:t>
            </a:r>
            <a:endParaRPr lang="da-DK" sz="3600" b="1" kern="1200" dirty="0">
              <a:solidFill>
                <a:schemeClr val="tx1"/>
              </a:solidFill>
            </a:endParaRPr>
          </a:p>
        </p:txBody>
      </p:sp>
      <p:sp>
        <p:nvSpPr>
          <p:cNvPr id="3" name="Pladsholder til indhold 2"/>
          <p:cNvSpPr>
            <a:spLocks noGrp="1"/>
          </p:cNvSpPr>
          <p:nvPr>
            <p:ph idx="1"/>
          </p:nvPr>
        </p:nvSpPr>
        <p:spPr>
          <a:xfrm>
            <a:off x="107504" y="2204864"/>
            <a:ext cx="8939336" cy="4525963"/>
          </a:xfrm>
        </p:spPr>
        <p:txBody>
          <a:bodyPr>
            <a:normAutofit fontScale="92500"/>
          </a:bodyPr>
          <a:lstStyle/>
          <a:p>
            <a:r>
              <a:rPr lang="en-US" sz="2800" dirty="0"/>
              <a:t>A new wood stove fulfilling the EU EcoDesign regulation will (ideally) emit around 5 g PM</a:t>
            </a:r>
            <a:r>
              <a:rPr lang="en-US" sz="2800" baseline="-25000" dirty="0"/>
              <a:t>2.5</a:t>
            </a:r>
            <a:r>
              <a:rPr lang="en-US" sz="2800" dirty="0"/>
              <a:t> pr. kg wood burned.</a:t>
            </a:r>
          </a:p>
          <a:p>
            <a:endParaRPr lang="en-US" sz="1600" dirty="0"/>
          </a:p>
          <a:p>
            <a:r>
              <a:rPr lang="en-US" sz="2800" dirty="0"/>
              <a:t>The new WHO guideline is 5 microgram PM</a:t>
            </a:r>
            <a:r>
              <a:rPr lang="en-US" sz="2800" baseline="-25000" dirty="0"/>
              <a:t>2.5</a:t>
            </a:r>
            <a:r>
              <a:rPr lang="en-US" sz="2800" dirty="0"/>
              <a:t> per m</a:t>
            </a:r>
            <a:r>
              <a:rPr lang="en-US" sz="2800" baseline="30000" dirty="0"/>
              <a:t>3</a:t>
            </a:r>
            <a:r>
              <a:rPr lang="en-US" sz="2800" dirty="0"/>
              <a:t>.</a:t>
            </a:r>
            <a:endParaRPr lang="en-US" sz="2800" baseline="30000" dirty="0"/>
          </a:p>
          <a:p>
            <a:endParaRPr lang="en-US" sz="1600" dirty="0"/>
          </a:p>
          <a:p>
            <a:r>
              <a:rPr lang="en-US" sz="2800" dirty="0"/>
              <a:t>Burning 1 kg of wood will pollute (at least) </a:t>
            </a:r>
            <a:r>
              <a:rPr lang="en-US" sz="2800" b="1" dirty="0"/>
              <a:t>1,000,000 m</a:t>
            </a:r>
            <a:r>
              <a:rPr lang="en-US" sz="2800" b="1" baseline="30000" dirty="0"/>
              <a:t>3</a:t>
            </a:r>
            <a:r>
              <a:rPr lang="en-US" sz="2800" b="1" dirty="0"/>
              <a:t> </a:t>
            </a:r>
            <a:r>
              <a:rPr lang="en-US" sz="2800" dirty="0"/>
              <a:t>of completely clean air to the air quality guideline ... All air covering 10,000 m</a:t>
            </a:r>
            <a:r>
              <a:rPr lang="en-US" sz="2800" baseline="30000" dirty="0"/>
              <a:t>2</a:t>
            </a:r>
            <a:r>
              <a:rPr lang="en-US" sz="2800" dirty="0"/>
              <a:t> up to 100 m height!</a:t>
            </a:r>
          </a:p>
          <a:p>
            <a:endParaRPr lang="en-US" sz="1600" dirty="0"/>
          </a:p>
          <a:p>
            <a:r>
              <a:rPr lang="en-US" sz="2800" dirty="0"/>
              <a:t>This is </a:t>
            </a:r>
            <a:r>
              <a:rPr lang="en-US" sz="2800" u="sng" dirty="0"/>
              <a:t>not</a:t>
            </a:r>
            <a:r>
              <a:rPr lang="en-US" sz="2800" dirty="0"/>
              <a:t> aligned with the EU zero pollution vision …</a:t>
            </a:r>
          </a:p>
          <a:p>
            <a:pPr marL="0" indent="0">
              <a:buNone/>
            </a:pPr>
            <a:endParaRPr lang="en-US" sz="2800" dirty="0"/>
          </a:p>
        </p:txBody>
      </p:sp>
      <p:pic>
        <p:nvPicPr>
          <p:cNvPr id="5" name="Billede 4" descr="Et billede, der indeholder tekst, Font/skrifttype, Grafik, logo&#10;&#10;Automatisk genereret beskrivelse">
            <a:extLst>
              <a:ext uri="{FF2B5EF4-FFF2-40B4-BE49-F238E27FC236}">
                <a16:creationId xmlns:a16="http://schemas.microsoft.com/office/drawing/2014/main" id="{979AF187-4A06-CD22-06AD-C70274A156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Tree>
    <p:extLst>
      <p:ext uri="{BB962C8B-B14F-4D97-AF65-F5344CB8AC3E}">
        <p14:creationId xmlns:p14="http://schemas.microsoft.com/office/powerpoint/2010/main" val="94559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0938" y="382737"/>
            <a:ext cx="7793037" cy="1462087"/>
          </a:xfrm>
        </p:spPr>
        <p:txBody>
          <a:bodyPr/>
          <a:lstStyle/>
          <a:p>
            <a:br>
              <a:rPr lang="en-US" altLang="da-DK" sz="4000" b="1" dirty="0">
                <a:solidFill>
                  <a:srgbClr val="0000FF"/>
                </a:solidFill>
              </a:rPr>
            </a:br>
            <a:r>
              <a:rPr lang="en-US" altLang="da-DK" sz="3600" b="1" dirty="0">
                <a:solidFill>
                  <a:schemeClr val="tx1"/>
                </a:solidFill>
              </a:rPr>
              <a:t>Wood burning in Copenhagen</a:t>
            </a:r>
            <a:endParaRPr lang="en-US" sz="3600" dirty="0">
              <a:solidFill>
                <a:schemeClr val="tx1"/>
              </a:solidFill>
            </a:endParaRPr>
          </a:p>
        </p:txBody>
      </p:sp>
      <p:sp>
        <p:nvSpPr>
          <p:cNvPr id="3" name="Pladsholder til indhold 2"/>
          <p:cNvSpPr>
            <a:spLocks noGrp="1"/>
          </p:cNvSpPr>
          <p:nvPr>
            <p:ph idx="1"/>
          </p:nvPr>
        </p:nvSpPr>
        <p:spPr>
          <a:xfrm>
            <a:off x="323528" y="2132856"/>
            <a:ext cx="8820472" cy="4725144"/>
          </a:xfrm>
        </p:spPr>
        <p:txBody>
          <a:bodyPr/>
          <a:lstStyle/>
          <a:p>
            <a:r>
              <a:rPr lang="en-US" sz="2800" dirty="0"/>
              <a:t>The 15,000 wood stoves in Copenhagen emit more fine particles (PM</a:t>
            </a:r>
            <a:r>
              <a:rPr lang="en-US" sz="2800" baseline="-25000" dirty="0"/>
              <a:t>2.5</a:t>
            </a:r>
            <a:r>
              <a:rPr lang="en-US" sz="2800" dirty="0"/>
              <a:t>) in one winter than all traffic in the capital emits in a full year!</a:t>
            </a:r>
          </a:p>
          <a:p>
            <a:endParaRPr lang="en-US" sz="1600" dirty="0"/>
          </a:p>
          <a:p>
            <a:r>
              <a:rPr lang="en-US" sz="2800" dirty="0"/>
              <a:t>Wood burning only covers around 0.3% of the total energy consumption but emits 37% of fine particles.</a:t>
            </a:r>
          </a:p>
          <a:p>
            <a:endParaRPr lang="en-US" sz="1600" dirty="0"/>
          </a:p>
          <a:p>
            <a:r>
              <a:rPr lang="en-US" sz="2800" dirty="0"/>
              <a:t>By replacing wood burning with district heating, the fine particle emission would be reduced more than if all traffic (all cars, trucks, etc.) was prohibited …</a:t>
            </a:r>
          </a:p>
        </p:txBody>
      </p:sp>
      <p:pic>
        <p:nvPicPr>
          <p:cNvPr id="5" name="Billede 4" descr="Et billede, der indeholder tekst, Font/skrifttype, Grafik, logo&#10;&#10;Automatisk genereret beskrivelse">
            <a:extLst>
              <a:ext uri="{FF2B5EF4-FFF2-40B4-BE49-F238E27FC236}">
                <a16:creationId xmlns:a16="http://schemas.microsoft.com/office/drawing/2014/main" id="{0C31FFF3-4D6F-D94D-E020-2E61165E49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Tree>
    <p:extLst>
      <p:ext uri="{BB962C8B-B14F-4D97-AF65-F5344CB8AC3E}">
        <p14:creationId xmlns:p14="http://schemas.microsoft.com/office/powerpoint/2010/main" val="404694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77688" y="2348880"/>
            <a:ext cx="8830816" cy="4509120"/>
          </a:xfrm>
        </p:spPr>
        <p:txBody>
          <a:bodyPr>
            <a:noAutofit/>
          </a:bodyPr>
          <a:lstStyle/>
          <a:p>
            <a:r>
              <a:rPr lang="en-US" sz="2500" dirty="0"/>
              <a:t>The aim of this presentation is to inform about the risk of health hazardous indoor air pollution from wood stoves. You’ll find a few slides on outdoor air pollution at the end.</a:t>
            </a:r>
          </a:p>
          <a:p>
            <a:endParaRPr lang="en-US" sz="1200" dirty="0"/>
          </a:p>
          <a:p>
            <a:r>
              <a:rPr lang="en-US" sz="2500" dirty="0"/>
              <a:t>You can use some - or all - slides from this presentation </a:t>
            </a:r>
            <a:r>
              <a:rPr lang="en-US" sz="2500" u="sng" dirty="0"/>
              <a:t>without</a:t>
            </a:r>
            <a:r>
              <a:rPr lang="en-US" sz="2500" dirty="0"/>
              <a:t> permission. Please acknowledge the source.</a:t>
            </a:r>
          </a:p>
          <a:p>
            <a:endParaRPr lang="en-US" sz="1200" dirty="0"/>
          </a:p>
          <a:p>
            <a:r>
              <a:rPr lang="en-US" sz="2500" dirty="0"/>
              <a:t>Our work to limit pollution from residential wood burning was originally (2023-24) funded by:</a:t>
            </a:r>
          </a:p>
          <a:p>
            <a:pPr marL="0" indent="0">
              <a:buNone/>
            </a:pPr>
            <a:endParaRPr lang="en-US" sz="2800" dirty="0"/>
          </a:p>
          <a:p>
            <a:pPr marL="0" indent="0">
              <a:buNone/>
            </a:pPr>
            <a:endParaRPr lang="en-US" sz="2500" dirty="0"/>
          </a:p>
        </p:txBody>
      </p:sp>
      <p:sp>
        <p:nvSpPr>
          <p:cNvPr id="7" name="Title 1"/>
          <p:cNvSpPr txBox="1">
            <a:spLocks/>
          </p:cNvSpPr>
          <p:nvPr/>
        </p:nvSpPr>
        <p:spPr bwMode="auto">
          <a:xfrm>
            <a:off x="1171451" y="3667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altLang="da-DK" sz="3600" b="1" kern="0" dirty="0">
                <a:solidFill>
                  <a:schemeClr val="tx1"/>
                </a:solidFill>
              </a:rPr>
              <a:t>About this presentation</a:t>
            </a:r>
          </a:p>
        </p:txBody>
      </p:sp>
      <p:pic>
        <p:nvPicPr>
          <p:cNvPr id="4" name="Billede 3" descr="Et billede, der indeholder tekst, Font/skrifttype, Grafik, logo&#10;&#10;Automatisk genereret beskrivelse">
            <a:extLst>
              <a:ext uri="{FF2B5EF4-FFF2-40B4-BE49-F238E27FC236}">
                <a16:creationId xmlns:a16="http://schemas.microsoft.com/office/drawing/2014/main" id="{57F98F6A-7B4F-4ADE-D0EB-D93CFC28FE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pic>
        <p:nvPicPr>
          <p:cNvPr id="2" name="Picture 4" descr="European Climate Foundation - EU Agenda">
            <a:extLst>
              <a:ext uri="{FF2B5EF4-FFF2-40B4-BE49-F238E27FC236}">
                <a16:creationId xmlns:a16="http://schemas.microsoft.com/office/drawing/2014/main" id="{FEB80CF8-1185-2FD2-D25F-CE7EFA5F3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310" y="5445224"/>
            <a:ext cx="2736394" cy="130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761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382737"/>
            <a:ext cx="7793037" cy="1462087"/>
          </a:xfrm>
        </p:spPr>
        <p:txBody>
          <a:bodyPr>
            <a:normAutofit/>
          </a:bodyPr>
          <a:lstStyle/>
          <a:p>
            <a:pPr algn="l"/>
            <a:br>
              <a:rPr lang="en-US" sz="4000" b="1" dirty="0"/>
            </a:br>
            <a:r>
              <a:rPr lang="en-US" sz="4000" b="1" dirty="0">
                <a:solidFill>
                  <a:schemeClr val="tx1"/>
                </a:solidFill>
              </a:rPr>
              <a:t>The most expensive heat</a:t>
            </a:r>
            <a:endParaRPr lang="en-US" sz="36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13" y="2204864"/>
            <a:ext cx="8595840" cy="433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Billede 4" descr="Et billede, der indeholder tekst, Font/skrifttype, Grafik, logo&#10;&#10;Automatisk genereret beskrivelse">
            <a:extLst>
              <a:ext uri="{FF2B5EF4-FFF2-40B4-BE49-F238E27FC236}">
                <a16:creationId xmlns:a16="http://schemas.microsoft.com/office/drawing/2014/main" id="{DE769004-21FC-BA64-75F4-16A5D7B90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Tree>
    <p:extLst>
      <p:ext uri="{BB962C8B-B14F-4D97-AF65-F5344CB8AC3E}">
        <p14:creationId xmlns:p14="http://schemas.microsoft.com/office/powerpoint/2010/main" val="3058084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BD9FAC3-A75F-11FB-9F43-2D0E4565D65E}"/>
              </a:ext>
            </a:extLst>
          </p:cNvPr>
          <p:cNvSpPr txBox="1">
            <a:spLocks/>
          </p:cNvSpPr>
          <p:nvPr/>
        </p:nvSpPr>
        <p:spPr bwMode="auto">
          <a:xfrm>
            <a:off x="486274" y="639806"/>
            <a:ext cx="8481026"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0000" lnSpcReduction="10000"/>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br>
              <a:rPr lang="en-GB" sz="4000" b="1" kern="0" dirty="0"/>
            </a:br>
            <a:r>
              <a:rPr lang="en-GB" sz="4000" b="1" kern="0" dirty="0"/>
              <a:t>     </a:t>
            </a:r>
            <a:r>
              <a:rPr lang="en-GB" sz="4000" b="1" kern="0" dirty="0">
                <a:solidFill>
                  <a:schemeClr val="tx1"/>
                </a:solidFill>
              </a:rPr>
              <a:t>Dead trees = Biodiversity</a:t>
            </a:r>
          </a:p>
        </p:txBody>
      </p:sp>
      <p:pic>
        <p:nvPicPr>
          <p:cNvPr id="5" name="Picture 4">
            <a:extLst>
              <a:ext uri="{FF2B5EF4-FFF2-40B4-BE49-F238E27FC236}">
                <a16:creationId xmlns:a16="http://schemas.microsoft.com/office/drawing/2014/main" id="{1AB474B1-DB4C-D8A5-D6D0-67A246AA0DB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9805" y="2276872"/>
            <a:ext cx="5328592" cy="3996444"/>
          </a:xfrm>
          <a:prstGeom prst="rect">
            <a:avLst/>
          </a:prstGeom>
        </p:spPr>
      </p:pic>
      <p:sp>
        <p:nvSpPr>
          <p:cNvPr id="6" name="Tekstboks 5">
            <a:extLst>
              <a:ext uri="{FF2B5EF4-FFF2-40B4-BE49-F238E27FC236}">
                <a16:creationId xmlns:a16="http://schemas.microsoft.com/office/drawing/2014/main" id="{4DAE4742-5EE7-DD49-8D65-2383E40F7088}"/>
              </a:ext>
            </a:extLst>
          </p:cNvPr>
          <p:cNvSpPr txBox="1"/>
          <p:nvPr/>
        </p:nvSpPr>
        <p:spPr>
          <a:xfrm>
            <a:off x="5702088" y="2145045"/>
            <a:ext cx="3334407"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a:t>A natural forest maintains a CO</a:t>
            </a:r>
            <a:r>
              <a:rPr lang="en-GB" sz="2400" baseline="-25000" dirty="0"/>
              <a:t>2</a:t>
            </a:r>
            <a:r>
              <a:rPr lang="en-GB" sz="2400" dirty="0"/>
              <a:t>-equilibrium and is rich on biodiversity.</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2400" dirty="0"/>
              <a:t>Trees die/decompose at the same rate as new trees grow.</a:t>
            </a:r>
          </a:p>
          <a:p>
            <a:endParaRPr lang="en-GB" sz="1200" dirty="0"/>
          </a:p>
          <a:p>
            <a:pPr marL="342900" indent="-342900">
              <a:buFont typeface="Arial" panose="020B0604020202020204" pitchFamily="34" charset="0"/>
              <a:buChar char="•"/>
            </a:pPr>
            <a:r>
              <a:rPr lang="en-GB" sz="2400" dirty="0"/>
              <a:t>The balance is destroyed when we start burning wood from the forest. </a:t>
            </a:r>
          </a:p>
        </p:txBody>
      </p:sp>
      <p:pic>
        <p:nvPicPr>
          <p:cNvPr id="8" name="Billede 7" descr="Et billede, der indeholder tekst, Font/skrifttype, Grafik, logo&#10;&#10;Automatisk genereret beskrivelse">
            <a:extLst>
              <a:ext uri="{FF2B5EF4-FFF2-40B4-BE49-F238E27FC236}">
                <a16:creationId xmlns:a16="http://schemas.microsoft.com/office/drawing/2014/main" id="{DF014E19-76D0-33D5-81C6-38D6E0F227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Tree>
    <p:extLst>
      <p:ext uri="{BB962C8B-B14F-4D97-AF65-F5344CB8AC3E}">
        <p14:creationId xmlns:p14="http://schemas.microsoft.com/office/powerpoint/2010/main" val="678260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BE66BC-C7A0-A588-9847-8429D5BA69B1}"/>
              </a:ext>
            </a:extLst>
          </p:cNvPr>
          <p:cNvSpPr>
            <a:spLocks noGrp="1"/>
          </p:cNvSpPr>
          <p:nvPr>
            <p:ph type="title"/>
          </p:nvPr>
        </p:nvSpPr>
        <p:spPr>
          <a:xfrm>
            <a:off x="1150938" y="764704"/>
            <a:ext cx="7793037" cy="1080120"/>
          </a:xfrm>
        </p:spPr>
        <p:txBody>
          <a:bodyPr>
            <a:normAutofit/>
          </a:bodyPr>
          <a:lstStyle/>
          <a:p>
            <a:pPr algn="l"/>
            <a:r>
              <a:rPr lang="en-GB" sz="4000" b="1" dirty="0">
                <a:solidFill>
                  <a:schemeClr val="tx1"/>
                </a:solidFill>
              </a:rPr>
              <a:t>In dept to nature and climate</a:t>
            </a:r>
          </a:p>
        </p:txBody>
      </p:sp>
      <p:sp>
        <p:nvSpPr>
          <p:cNvPr id="5" name="Content Placeholder 2">
            <a:extLst>
              <a:ext uri="{FF2B5EF4-FFF2-40B4-BE49-F238E27FC236}">
                <a16:creationId xmlns:a16="http://schemas.microsoft.com/office/drawing/2014/main" id="{ABA6F2F8-4496-7978-0B19-770C236DEF72}"/>
              </a:ext>
            </a:extLst>
          </p:cNvPr>
          <p:cNvSpPr>
            <a:spLocks noGrp="1"/>
          </p:cNvSpPr>
          <p:nvPr>
            <p:ph idx="1"/>
          </p:nvPr>
        </p:nvSpPr>
        <p:spPr>
          <a:xfrm>
            <a:off x="457200" y="2104256"/>
            <a:ext cx="8481026" cy="4925144"/>
          </a:xfrm>
        </p:spPr>
        <p:txBody>
          <a:bodyPr>
            <a:normAutofit/>
          </a:bodyPr>
          <a:lstStyle/>
          <a:p>
            <a:r>
              <a:rPr lang="en-GB" sz="2400" dirty="0"/>
              <a:t>Half of all Danish species are connected to forests.</a:t>
            </a:r>
          </a:p>
          <a:p>
            <a:endParaRPr lang="en-GB" sz="700" dirty="0"/>
          </a:p>
          <a:p>
            <a:r>
              <a:rPr lang="en-GB" sz="2400" dirty="0"/>
              <a:t>In our 10 types of forests, the ecosystem status is “strongly unfavourable” (Danish reporting to the EU).</a:t>
            </a:r>
          </a:p>
          <a:p>
            <a:endParaRPr lang="en-GB" sz="800" dirty="0"/>
          </a:p>
          <a:p>
            <a:r>
              <a:rPr lang="en-GB" sz="2400" dirty="0"/>
              <a:t>This unfavourable condition of the forests is one of the key causes of nature’s deterioration in Denmark.</a:t>
            </a:r>
          </a:p>
          <a:p>
            <a:endParaRPr lang="en-GB" sz="800" dirty="0"/>
          </a:p>
          <a:p>
            <a:r>
              <a:rPr lang="en-GB" sz="2400" dirty="0"/>
              <a:t>In particular, the absence of dead wood is one of the main causes of poor biodiversity (and poor CO</a:t>
            </a:r>
            <a:r>
              <a:rPr lang="en-GB" sz="2400" baseline="-25000" dirty="0"/>
              <a:t>2</a:t>
            </a:r>
            <a:r>
              <a:rPr lang="en-GB" sz="2400" dirty="0"/>
              <a:t>-storage).</a:t>
            </a:r>
          </a:p>
          <a:p>
            <a:endParaRPr lang="en-GB" sz="800" dirty="0"/>
          </a:p>
          <a:p>
            <a:r>
              <a:rPr lang="en-GB" sz="2400" dirty="0"/>
              <a:t>An average Danish forest: 5-6 m</a:t>
            </a:r>
            <a:r>
              <a:rPr lang="en-GB" sz="2400" baseline="30000" dirty="0"/>
              <a:t>3</a:t>
            </a:r>
            <a:r>
              <a:rPr lang="en-GB" sz="2400" dirty="0"/>
              <a:t> dead wood per ha.</a:t>
            </a:r>
          </a:p>
          <a:p>
            <a:endParaRPr lang="en-GB" sz="800" dirty="0"/>
          </a:p>
          <a:p>
            <a:r>
              <a:rPr lang="en-GB" sz="2400" dirty="0"/>
              <a:t>Intact forest (Suserup Forest): 190 m</a:t>
            </a:r>
            <a:r>
              <a:rPr lang="en-GB" sz="2400" baseline="30000" dirty="0"/>
              <a:t>3</a:t>
            </a:r>
            <a:r>
              <a:rPr lang="en-GB" sz="2400" dirty="0"/>
              <a:t> dead wood per ha.</a:t>
            </a:r>
          </a:p>
        </p:txBody>
      </p:sp>
      <p:pic>
        <p:nvPicPr>
          <p:cNvPr id="7" name="Billede 6" descr="Et billede, der indeholder tekst, Font/skrifttype, Grafik, logo&#10;&#10;Automatisk genereret beskrivelse">
            <a:extLst>
              <a:ext uri="{FF2B5EF4-FFF2-40B4-BE49-F238E27FC236}">
                <a16:creationId xmlns:a16="http://schemas.microsoft.com/office/drawing/2014/main" id="{3602FB69-47A5-BF6C-122B-7AC162CF33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Tree>
    <p:extLst>
      <p:ext uri="{BB962C8B-B14F-4D97-AF65-F5344CB8AC3E}">
        <p14:creationId xmlns:p14="http://schemas.microsoft.com/office/powerpoint/2010/main" val="321628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Font/skrifttype, Grafik, logo&#10;&#10;Automatisk genereret beskrivelse">
            <a:extLst>
              <a:ext uri="{FF2B5EF4-FFF2-40B4-BE49-F238E27FC236}">
                <a16:creationId xmlns:a16="http://schemas.microsoft.com/office/drawing/2014/main" id="{9140B57C-E4CD-498C-3C77-98161FC8A7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
        <p:nvSpPr>
          <p:cNvPr id="5" name="Title 1">
            <a:extLst>
              <a:ext uri="{FF2B5EF4-FFF2-40B4-BE49-F238E27FC236}">
                <a16:creationId xmlns:a16="http://schemas.microsoft.com/office/drawing/2014/main" id="{46FBB650-32AF-295A-6EDB-304D699FAC3A}"/>
              </a:ext>
            </a:extLst>
          </p:cNvPr>
          <p:cNvSpPr>
            <a:spLocks noGrp="1"/>
          </p:cNvSpPr>
          <p:nvPr>
            <p:ph type="title"/>
          </p:nvPr>
        </p:nvSpPr>
        <p:spPr>
          <a:xfrm>
            <a:off x="1150938" y="214313"/>
            <a:ext cx="7793037" cy="1462087"/>
          </a:xfrm>
        </p:spPr>
        <p:txBody>
          <a:bodyPr>
            <a:normAutofit fontScale="90000"/>
          </a:bodyPr>
          <a:lstStyle/>
          <a:p>
            <a:pPr algn="l"/>
            <a:br>
              <a:rPr lang="en-GB" sz="4000" b="1" dirty="0"/>
            </a:br>
            <a:r>
              <a:rPr lang="en-GB" sz="3600" b="1" dirty="0">
                <a:solidFill>
                  <a:schemeClr val="tx1"/>
                </a:solidFill>
              </a:rPr>
              <a:t>Stimulate biodiversity in your garden</a:t>
            </a:r>
          </a:p>
        </p:txBody>
      </p:sp>
      <p:pic>
        <p:nvPicPr>
          <p:cNvPr id="6" name="Billede 5" descr="F:\a2021\RGO\ECF\Hæfte og folder\Hæfter\Figurer, tabeller og billeder\Foto 24a.jpg">
            <a:extLst>
              <a:ext uri="{FF2B5EF4-FFF2-40B4-BE49-F238E27FC236}">
                <a16:creationId xmlns:a16="http://schemas.microsoft.com/office/drawing/2014/main" id="{644E3DBA-E7B8-E151-20BE-660FAB3E0585}"/>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683568" y="2164797"/>
            <a:ext cx="3549518" cy="4464496"/>
          </a:xfrm>
          <a:prstGeom prst="rect">
            <a:avLst/>
          </a:prstGeom>
          <a:noFill/>
          <a:ln>
            <a:noFill/>
          </a:ln>
        </p:spPr>
      </p:pic>
      <p:pic>
        <p:nvPicPr>
          <p:cNvPr id="7" name="Billede 6" descr="F:\a2021\RGO\ECF\Hæfte og folder\Hæfter\Figurer, tabeller og billeder\Foto 24c.jpg">
            <a:extLst>
              <a:ext uri="{FF2B5EF4-FFF2-40B4-BE49-F238E27FC236}">
                <a16:creationId xmlns:a16="http://schemas.microsoft.com/office/drawing/2014/main" id="{170258BB-EB4C-FE34-9C82-F5BA83F70323}"/>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5168282" y="3840830"/>
            <a:ext cx="2184783" cy="3377348"/>
          </a:xfrm>
          <a:prstGeom prst="rect">
            <a:avLst/>
          </a:prstGeom>
          <a:noFill/>
          <a:ln>
            <a:noFill/>
          </a:ln>
        </p:spPr>
      </p:pic>
      <p:pic>
        <p:nvPicPr>
          <p:cNvPr id="8" name="Pladsholder til indhold 9" descr="F:\a2021\RGO\ECF\Hæfte og folder\Hæfter\Figurer, tabeller og billeder\Foto 24b.jpg">
            <a:extLst>
              <a:ext uri="{FF2B5EF4-FFF2-40B4-BE49-F238E27FC236}">
                <a16:creationId xmlns:a16="http://schemas.microsoft.com/office/drawing/2014/main" id="{9011CB66-BD25-415C-B753-C6E7D0FC9CB4}"/>
              </a:ext>
            </a:extLst>
          </p:cNvPr>
          <p:cNvPicPr>
            <a:picLocks noGrp="1"/>
          </p:cNvPicPr>
          <p:nvPr>
            <p:ph idx="1"/>
          </p:nvPr>
        </p:nvPicPr>
        <p:blipFill>
          <a:blip r:embed="rId5" cstate="print">
            <a:extLst>
              <a:ext uri="{28A0092B-C50C-407E-A947-70E740481C1C}">
                <a14:useLocalDpi xmlns:a14="http://schemas.microsoft.com/office/drawing/2010/main"/>
              </a:ext>
            </a:extLst>
          </a:blip>
          <a:srcRect/>
          <a:stretch>
            <a:fillRect/>
          </a:stretch>
        </p:blipFill>
        <p:spPr bwMode="auto">
          <a:xfrm>
            <a:off x="4547851" y="2181335"/>
            <a:ext cx="3377348" cy="2007517"/>
          </a:xfrm>
          <a:prstGeom prst="rect">
            <a:avLst/>
          </a:prstGeom>
          <a:noFill/>
          <a:ln>
            <a:noFill/>
          </a:ln>
        </p:spPr>
      </p:pic>
    </p:spTree>
    <p:extLst>
      <p:ext uri="{BB962C8B-B14F-4D97-AF65-F5344CB8AC3E}">
        <p14:creationId xmlns:p14="http://schemas.microsoft.com/office/powerpoint/2010/main" val="2410059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Font/skrifttype, Grafik, logo&#10;&#10;Automatisk genereret beskrivelse">
            <a:extLst>
              <a:ext uri="{FF2B5EF4-FFF2-40B4-BE49-F238E27FC236}">
                <a16:creationId xmlns:a16="http://schemas.microsoft.com/office/drawing/2014/main" id="{2E3C68B8-61DA-CDD7-61E9-B902504EFE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
        <p:nvSpPr>
          <p:cNvPr id="5" name="Titel 1">
            <a:extLst>
              <a:ext uri="{FF2B5EF4-FFF2-40B4-BE49-F238E27FC236}">
                <a16:creationId xmlns:a16="http://schemas.microsoft.com/office/drawing/2014/main" id="{A69AA48E-CCE6-D1E4-CE28-3D2901028457}"/>
              </a:ext>
            </a:extLst>
          </p:cNvPr>
          <p:cNvSpPr>
            <a:spLocks noGrp="1"/>
          </p:cNvSpPr>
          <p:nvPr>
            <p:ph type="title"/>
          </p:nvPr>
        </p:nvSpPr>
        <p:spPr>
          <a:xfrm>
            <a:off x="1150938" y="214313"/>
            <a:ext cx="7793037" cy="1462087"/>
          </a:xfrm>
        </p:spPr>
        <p:txBody>
          <a:bodyPr>
            <a:normAutofit/>
          </a:bodyPr>
          <a:lstStyle/>
          <a:p>
            <a:pPr algn="l"/>
            <a:r>
              <a:rPr lang="en-GB" sz="3400" b="1" dirty="0">
                <a:solidFill>
                  <a:schemeClr val="tx1"/>
                </a:solidFill>
              </a:rPr>
              <a:t>Climate impact from wood burning</a:t>
            </a:r>
          </a:p>
        </p:txBody>
      </p:sp>
      <p:sp>
        <p:nvSpPr>
          <p:cNvPr id="6" name="Pladsholder til indhold 2">
            <a:extLst>
              <a:ext uri="{FF2B5EF4-FFF2-40B4-BE49-F238E27FC236}">
                <a16:creationId xmlns:a16="http://schemas.microsoft.com/office/drawing/2014/main" id="{97C0429F-37B3-1486-2B5C-49B4A5F986F8}"/>
              </a:ext>
            </a:extLst>
          </p:cNvPr>
          <p:cNvSpPr>
            <a:spLocks noGrp="1"/>
          </p:cNvSpPr>
          <p:nvPr>
            <p:ph idx="1"/>
          </p:nvPr>
        </p:nvSpPr>
        <p:spPr>
          <a:xfrm>
            <a:off x="611560" y="2204864"/>
            <a:ext cx="8424936" cy="4741987"/>
          </a:xfrm>
        </p:spPr>
        <p:txBody>
          <a:bodyPr>
            <a:normAutofit fontScale="92500" lnSpcReduction="10000"/>
          </a:bodyPr>
          <a:lstStyle/>
          <a:p>
            <a:pPr marL="0" indent="0">
              <a:buNone/>
            </a:pPr>
            <a:r>
              <a:rPr lang="en-GB" b="1" dirty="0"/>
              <a:t>Coal</a:t>
            </a:r>
            <a:r>
              <a:rPr lang="en-GB" dirty="0"/>
              <a:t>: 	95 kg CO</a:t>
            </a:r>
            <a:r>
              <a:rPr lang="en-GB" baseline="-25000" dirty="0"/>
              <a:t>2</a:t>
            </a:r>
            <a:r>
              <a:rPr lang="en-GB" dirty="0"/>
              <a:t> pr. GJ. </a:t>
            </a:r>
          </a:p>
          <a:p>
            <a:pPr marL="0" indent="0">
              <a:buNone/>
            </a:pPr>
            <a:r>
              <a:rPr lang="en-GB" b="1" dirty="0"/>
              <a:t>Wood</a:t>
            </a:r>
            <a:r>
              <a:rPr lang="en-GB" dirty="0"/>
              <a:t>:	115 kg CO</a:t>
            </a:r>
            <a:r>
              <a:rPr lang="en-GB" baseline="-25000" dirty="0"/>
              <a:t>2</a:t>
            </a:r>
            <a:r>
              <a:rPr lang="en-GB" dirty="0"/>
              <a:t> pr. GJ.</a:t>
            </a:r>
          </a:p>
          <a:p>
            <a:endParaRPr lang="en-GB" sz="1300" dirty="0"/>
          </a:p>
          <a:p>
            <a:r>
              <a:rPr lang="en-GB" dirty="0"/>
              <a:t>1 kg of CO</a:t>
            </a:r>
            <a:r>
              <a:rPr lang="en-GB" baseline="-25000" dirty="0"/>
              <a:t>2</a:t>
            </a:r>
            <a:r>
              <a:rPr lang="en-GB" dirty="0"/>
              <a:t> from wood causes the exact same global warming impact as 1 kg CO</a:t>
            </a:r>
            <a:r>
              <a:rPr lang="en-GB" baseline="-25000" dirty="0"/>
              <a:t>2</a:t>
            </a:r>
            <a:r>
              <a:rPr lang="en-GB" dirty="0"/>
              <a:t> from coal – our climate can’t tell the difference between the CO</a:t>
            </a:r>
            <a:r>
              <a:rPr lang="en-GB" baseline="-25000" dirty="0"/>
              <a:t>2</a:t>
            </a:r>
            <a:r>
              <a:rPr lang="en-GB" dirty="0"/>
              <a:t>-molecules!</a:t>
            </a:r>
          </a:p>
          <a:p>
            <a:endParaRPr lang="en-GB" sz="1200" dirty="0"/>
          </a:p>
          <a:p>
            <a:r>
              <a:rPr lang="en-GB" dirty="0"/>
              <a:t>It’s just a political decision that wood is seen as CO</a:t>
            </a:r>
            <a:r>
              <a:rPr lang="en-GB" baseline="-25000" dirty="0"/>
              <a:t>2</a:t>
            </a:r>
            <a:r>
              <a:rPr lang="en-GB" dirty="0"/>
              <a:t>-neutral … leading to coal and fossil energy being replaced by wood. </a:t>
            </a:r>
          </a:p>
        </p:txBody>
      </p:sp>
    </p:spTree>
    <p:extLst>
      <p:ext uri="{BB962C8B-B14F-4D97-AF65-F5344CB8AC3E}">
        <p14:creationId xmlns:p14="http://schemas.microsoft.com/office/powerpoint/2010/main" val="2809910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CD9F2F8D-31CD-E730-409F-87D3295ADECF}"/>
              </a:ext>
            </a:extLst>
          </p:cNvPr>
          <p:cNvPicPr>
            <a:picLocks noChangeAspect="1"/>
          </p:cNvPicPr>
          <p:nvPr/>
        </p:nvPicPr>
        <p:blipFill>
          <a:blip r:embed="rId2"/>
          <a:stretch>
            <a:fillRect/>
          </a:stretch>
        </p:blipFill>
        <p:spPr>
          <a:xfrm>
            <a:off x="165506" y="1985500"/>
            <a:ext cx="8798982" cy="4872500"/>
          </a:xfrm>
          <a:prstGeom prst="rect">
            <a:avLst/>
          </a:prstGeom>
        </p:spPr>
      </p:pic>
      <p:sp>
        <p:nvSpPr>
          <p:cNvPr id="2" name="Title 1"/>
          <p:cNvSpPr>
            <a:spLocks noGrp="1"/>
          </p:cNvSpPr>
          <p:nvPr>
            <p:ph type="title"/>
          </p:nvPr>
        </p:nvSpPr>
        <p:spPr>
          <a:xfrm>
            <a:off x="1150938" y="310729"/>
            <a:ext cx="7793037" cy="1462087"/>
          </a:xfrm>
        </p:spPr>
        <p:txBody>
          <a:bodyPr>
            <a:normAutofit/>
          </a:bodyPr>
          <a:lstStyle/>
          <a:p>
            <a:pPr algn="l"/>
            <a:br>
              <a:rPr lang="en-US" b="1" dirty="0"/>
            </a:br>
            <a:r>
              <a:rPr lang="en-US" sz="3600" b="1" dirty="0">
                <a:solidFill>
                  <a:schemeClr val="tx1"/>
                </a:solidFill>
              </a:rPr>
              <a:t>Ranking of heat sources</a:t>
            </a:r>
          </a:p>
        </p:txBody>
      </p:sp>
      <p:sp>
        <p:nvSpPr>
          <p:cNvPr id="3" name="Content Placeholder 2"/>
          <p:cNvSpPr>
            <a:spLocks noGrp="1"/>
          </p:cNvSpPr>
          <p:nvPr>
            <p:ph idx="1"/>
          </p:nvPr>
        </p:nvSpPr>
        <p:spPr>
          <a:xfrm>
            <a:off x="467544" y="1844824"/>
            <a:ext cx="8507288" cy="4525963"/>
          </a:xfrm>
        </p:spPr>
        <p:txBody>
          <a:bodyPr>
            <a:normAutofit/>
          </a:bodyPr>
          <a:lstStyle/>
          <a:p>
            <a:pPr>
              <a:defRPr/>
            </a:pPr>
            <a:endParaRPr lang="en-US" dirty="0"/>
          </a:p>
          <a:p>
            <a:pPr>
              <a:defRPr/>
            </a:pPr>
            <a:endParaRPr lang="en-US" sz="1400" dirty="0"/>
          </a:p>
          <a:p>
            <a:pPr>
              <a:defRPr/>
            </a:pPr>
            <a:endParaRPr lang="en-US" dirty="0"/>
          </a:p>
          <a:p>
            <a:endParaRPr lang="en-US" dirty="0"/>
          </a:p>
        </p:txBody>
      </p:sp>
      <p:sp>
        <p:nvSpPr>
          <p:cNvPr id="6" name="Multiplicer 5"/>
          <p:cNvSpPr/>
          <p:nvPr/>
        </p:nvSpPr>
        <p:spPr>
          <a:xfrm>
            <a:off x="1167642" y="4149080"/>
            <a:ext cx="720080" cy="720080"/>
          </a:xfrm>
          <a:prstGeom prst="mathMultiply">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Multiplicer 10"/>
          <p:cNvSpPr/>
          <p:nvPr/>
        </p:nvSpPr>
        <p:spPr>
          <a:xfrm>
            <a:off x="2267744" y="3933056"/>
            <a:ext cx="720080" cy="720080"/>
          </a:xfrm>
          <a:prstGeom prst="mathMultiply">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Multiplicer 11"/>
          <p:cNvSpPr/>
          <p:nvPr/>
        </p:nvSpPr>
        <p:spPr>
          <a:xfrm>
            <a:off x="5870303" y="2533546"/>
            <a:ext cx="720080" cy="720080"/>
          </a:xfrm>
          <a:prstGeom prst="mathMultiply">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boks 6"/>
          <p:cNvSpPr txBox="1"/>
          <p:nvPr/>
        </p:nvSpPr>
        <p:spPr>
          <a:xfrm>
            <a:off x="3681839" y="3325634"/>
            <a:ext cx="2808314" cy="923330"/>
          </a:xfrm>
          <a:prstGeom prst="rect">
            <a:avLst/>
          </a:prstGeom>
          <a:noFill/>
        </p:spPr>
        <p:txBody>
          <a:bodyPr wrap="square" rtlCol="0">
            <a:spAutoFit/>
          </a:bodyPr>
          <a:lstStyle/>
          <a:p>
            <a:r>
              <a:rPr lang="en-US" dirty="0">
                <a:solidFill>
                  <a:srgbClr val="FF0000"/>
                </a:solidFill>
              </a:rPr>
              <a:t>We need clean heat =</a:t>
            </a:r>
          </a:p>
          <a:p>
            <a:r>
              <a:rPr lang="en-US" dirty="0">
                <a:solidFill>
                  <a:srgbClr val="FF0000"/>
                </a:solidFill>
              </a:rPr>
              <a:t>Smoke-free heat = </a:t>
            </a:r>
          </a:p>
          <a:p>
            <a:r>
              <a:rPr lang="en-US" dirty="0">
                <a:solidFill>
                  <a:srgbClr val="FF0000"/>
                </a:solidFill>
              </a:rPr>
              <a:t>STOP burning </a:t>
            </a:r>
          </a:p>
        </p:txBody>
      </p:sp>
      <p:pic>
        <p:nvPicPr>
          <p:cNvPr id="8" name="Billede 7" descr="Et billede, der indeholder tekst, Font/skrifttype, Grafik, logo&#10;&#10;Automatisk genereret beskrivelse">
            <a:extLst>
              <a:ext uri="{FF2B5EF4-FFF2-40B4-BE49-F238E27FC236}">
                <a16:creationId xmlns:a16="http://schemas.microsoft.com/office/drawing/2014/main" id="{50C023EC-8BE9-C064-6FF5-6C35F2A50E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
        <p:nvSpPr>
          <p:cNvPr id="4" name="Ellipse 3">
            <a:extLst>
              <a:ext uri="{FF2B5EF4-FFF2-40B4-BE49-F238E27FC236}">
                <a16:creationId xmlns:a16="http://schemas.microsoft.com/office/drawing/2014/main" id="{5254CCE5-5048-6666-E8B9-CDF8050F8C0D}"/>
              </a:ext>
            </a:extLst>
          </p:cNvPr>
          <p:cNvSpPr/>
          <p:nvPr/>
        </p:nvSpPr>
        <p:spPr>
          <a:xfrm>
            <a:off x="683568" y="5301209"/>
            <a:ext cx="2376264" cy="1069578"/>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solidFill>
                <a:srgbClr val="92D050"/>
              </a:solidFill>
            </a:endParaRPr>
          </a:p>
        </p:txBody>
      </p:sp>
      <p:cxnSp>
        <p:nvCxnSpPr>
          <p:cNvPr id="13" name="Lige pilforbindelse 12">
            <a:extLst>
              <a:ext uri="{FF2B5EF4-FFF2-40B4-BE49-F238E27FC236}">
                <a16:creationId xmlns:a16="http://schemas.microsoft.com/office/drawing/2014/main" id="{256D1CE0-BAB9-B2D8-7A30-9E1716DB0DCE}"/>
              </a:ext>
            </a:extLst>
          </p:cNvPr>
          <p:cNvCxnSpPr/>
          <p:nvPr/>
        </p:nvCxnSpPr>
        <p:spPr>
          <a:xfrm>
            <a:off x="899592" y="5733256"/>
            <a:ext cx="0" cy="288032"/>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52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7"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AA4FC-0678-E0C9-066A-ABF9CB87B039}"/>
              </a:ext>
            </a:extLst>
          </p:cNvPr>
          <p:cNvSpPr>
            <a:spLocks noGrp="1"/>
          </p:cNvSpPr>
          <p:nvPr>
            <p:ph type="title"/>
          </p:nvPr>
        </p:nvSpPr>
        <p:spPr>
          <a:xfrm>
            <a:off x="1150938" y="310729"/>
            <a:ext cx="7793037" cy="1462087"/>
          </a:xfrm>
        </p:spPr>
        <p:txBody>
          <a:bodyPr/>
          <a:lstStyle/>
          <a:p>
            <a:r>
              <a:rPr lang="da-DK" sz="3600" b="1" dirty="0">
                <a:solidFill>
                  <a:schemeClr val="tx1"/>
                </a:solidFill>
              </a:rPr>
              <a:t>More information</a:t>
            </a:r>
          </a:p>
        </p:txBody>
      </p:sp>
      <p:pic>
        <p:nvPicPr>
          <p:cNvPr id="4" name="Billede 3" descr="Et billede, der indeholder tekst, Font/skrifttype, Grafik, logo&#10;&#10;Automatisk genereret beskrivelse">
            <a:extLst>
              <a:ext uri="{FF2B5EF4-FFF2-40B4-BE49-F238E27FC236}">
                <a16:creationId xmlns:a16="http://schemas.microsoft.com/office/drawing/2014/main" id="{7B614DDE-7E96-8D7E-4C5E-2B42BF8665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pic>
        <p:nvPicPr>
          <p:cNvPr id="10" name="Picture 3">
            <a:extLst>
              <a:ext uri="{FF2B5EF4-FFF2-40B4-BE49-F238E27FC236}">
                <a16:creationId xmlns:a16="http://schemas.microsoft.com/office/drawing/2014/main" id="{101552FD-A1A3-F6F9-175C-3AB3A69E88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3933056"/>
            <a:ext cx="1872208" cy="2499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Billede 13">
            <a:extLst>
              <a:ext uri="{FF2B5EF4-FFF2-40B4-BE49-F238E27FC236}">
                <a16:creationId xmlns:a16="http://schemas.microsoft.com/office/drawing/2014/main" id="{3FE46750-5C2A-5F8B-CED2-9375FFBC909D}"/>
              </a:ext>
            </a:extLst>
          </p:cNvPr>
          <p:cNvPicPr>
            <a:picLocks noChangeAspect="1"/>
          </p:cNvPicPr>
          <p:nvPr/>
        </p:nvPicPr>
        <p:blipFill rotWithShape="1">
          <a:blip r:embed="rId4"/>
          <a:srcRect l="9051" r="16137" b="6073"/>
          <a:stretch/>
        </p:blipFill>
        <p:spPr>
          <a:xfrm>
            <a:off x="4878292" y="3933056"/>
            <a:ext cx="3582140" cy="2499416"/>
          </a:xfrm>
          <a:prstGeom prst="rect">
            <a:avLst/>
          </a:prstGeom>
          <a:ln>
            <a:solidFill>
              <a:schemeClr val="tx1"/>
            </a:solidFill>
          </a:ln>
        </p:spPr>
      </p:pic>
      <p:sp>
        <p:nvSpPr>
          <p:cNvPr id="3" name="Tekstfelt 2">
            <a:extLst>
              <a:ext uri="{FF2B5EF4-FFF2-40B4-BE49-F238E27FC236}">
                <a16:creationId xmlns:a16="http://schemas.microsoft.com/office/drawing/2014/main" id="{334390A8-E5B3-CED6-3533-6FC9DD15FE30}"/>
              </a:ext>
            </a:extLst>
          </p:cNvPr>
          <p:cNvSpPr txBox="1"/>
          <p:nvPr/>
        </p:nvSpPr>
        <p:spPr>
          <a:xfrm>
            <a:off x="419392" y="2783826"/>
            <a:ext cx="8532098" cy="523220"/>
          </a:xfrm>
          <a:prstGeom prst="rect">
            <a:avLst/>
          </a:prstGeom>
          <a:noFill/>
        </p:spPr>
        <p:txBody>
          <a:bodyPr wrap="square">
            <a:spAutoFit/>
          </a:bodyPr>
          <a:lstStyle/>
          <a:p>
            <a:r>
              <a:rPr lang="en-US" sz="1400" u="sng" dirty="0">
                <a:solidFill>
                  <a:srgbClr val="0000FF"/>
                </a:solidFill>
                <a:latin typeface="+mn-lt"/>
                <a:hlinkClick r:id="rId5">
                  <a:extLst>
                    <a:ext uri="{A12FA001-AC4F-418D-AE19-62706E023703}">
                      <ahyp:hlinkClr xmlns:ahyp="http://schemas.microsoft.com/office/drawing/2018/hyperlinkcolor" val="tx"/>
                    </a:ext>
                  </a:extLst>
                </a:hlinkClick>
              </a:rPr>
              <a:t>GGFs publication on Pollution from residential wood burning</a:t>
            </a:r>
            <a:endParaRPr lang="da-DK" sz="1400" u="sng" dirty="0">
              <a:solidFill>
                <a:srgbClr val="0000FF"/>
              </a:solidFill>
              <a:latin typeface="+mn-lt"/>
            </a:endParaRPr>
          </a:p>
          <a:p>
            <a:endParaRPr lang="da-DK" sz="1400" u="sng" dirty="0">
              <a:solidFill>
                <a:srgbClr val="0000CC"/>
              </a:solidFill>
              <a:latin typeface="+mn-lt"/>
            </a:endParaRPr>
          </a:p>
        </p:txBody>
      </p:sp>
      <p:sp>
        <p:nvSpPr>
          <p:cNvPr id="5" name="Tekstfelt 4">
            <a:extLst>
              <a:ext uri="{FF2B5EF4-FFF2-40B4-BE49-F238E27FC236}">
                <a16:creationId xmlns:a16="http://schemas.microsoft.com/office/drawing/2014/main" id="{9DF5BAF7-29B7-BC9C-6CAD-4DADB7A7BBA5}"/>
              </a:ext>
            </a:extLst>
          </p:cNvPr>
          <p:cNvSpPr txBox="1"/>
          <p:nvPr/>
        </p:nvSpPr>
        <p:spPr>
          <a:xfrm>
            <a:off x="432390" y="3153740"/>
            <a:ext cx="8460090" cy="307777"/>
          </a:xfrm>
          <a:prstGeom prst="rect">
            <a:avLst/>
          </a:prstGeom>
          <a:noFill/>
        </p:spPr>
        <p:txBody>
          <a:bodyPr wrap="square">
            <a:spAutoFit/>
          </a:bodyPr>
          <a:lstStyle>
            <a:defPPr>
              <a:defRPr lang="da-DK"/>
            </a:defPPr>
            <a:lvl1pPr>
              <a:defRPr u="sng">
                <a:solidFill>
                  <a:schemeClr val="accent2"/>
                </a:solidFill>
                <a:latin typeface="+mn-lt"/>
              </a:defRPr>
            </a:lvl1pPr>
          </a:lstStyle>
          <a:p>
            <a:r>
              <a:rPr lang="en-US" sz="1400" dirty="0">
                <a:solidFill>
                  <a:srgbClr val="0000FF"/>
                </a:solidFill>
                <a:hlinkClick r:id="rId6">
                  <a:extLst>
                    <a:ext uri="{A12FA001-AC4F-418D-AE19-62706E023703}">
                      <ahyp:hlinkClr xmlns:ahyp="http://schemas.microsoft.com/office/drawing/2018/hyperlinkcolor" val="tx"/>
                    </a:ext>
                  </a:extLst>
                </a:hlinkClick>
              </a:rPr>
              <a:t>EEBs </a:t>
            </a:r>
            <a:r>
              <a:rPr lang="en-US" sz="1400" dirty="0" err="1">
                <a:solidFill>
                  <a:srgbClr val="0000FF"/>
                </a:solidFill>
                <a:hlinkClick r:id="rId6">
                  <a:extLst>
                    <a:ext uri="{A12FA001-AC4F-418D-AE19-62706E023703}">
                      <ahyp:hlinkClr xmlns:ahyp="http://schemas.microsoft.com/office/drawing/2018/hyperlinkcolor" val="tx"/>
                    </a:ext>
                  </a:extLst>
                </a:hlinkClick>
              </a:rPr>
              <a:t>publikation</a:t>
            </a:r>
            <a:r>
              <a:rPr lang="en-US" sz="1400" dirty="0">
                <a:solidFill>
                  <a:srgbClr val="0000FF"/>
                </a:solidFill>
                <a:hlinkClick r:id="rId6">
                  <a:extLst>
                    <a:ext uri="{A12FA001-AC4F-418D-AE19-62706E023703}">
                      <ahyp:hlinkClr xmlns:ahyp="http://schemas.microsoft.com/office/drawing/2018/hyperlinkcolor" val="tx"/>
                    </a:ext>
                  </a:extLst>
                </a:hlinkClick>
              </a:rPr>
              <a:t>: Where there’s fire, there’s smoke – Emissions from domestic heating with wood</a:t>
            </a:r>
            <a:endParaRPr lang="da-DK" sz="1400" dirty="0">
              <a:solidFill>
                <a:srgbClr val="0000FF"/>
              </a:solidFill>
            </a:endParaRPr>
          </a:p>
        </p:txBody>
      </p:sp>
      <p:sp>
        <p:nvSpPr>
          <p:cNvPr id="7" name="Tekstfelt 6">
            <a:extLst>
              <a:ext uri="{FF2B5EF4-FFF2-40B4-BE49-F238E27FC236}">
                <a16:creationId xmlns:a16="http://schemas.microsoft.com/office/drawing/2014/main" id="{B68D37C2-BB7D-D59B-4D12-17FD569E093C}"/>
              </a:ext>
            </a:extLst>
          </p:cNvPr>
          <p:cNvSpPr txBox="1"/>
          <p:nvPr/>
        </p:nvSpPr>
        <p:spPr>
          <a:xfrm>
            <a:off x="419392" y="2425527"/>
            <a:ext cx="8268586" cy="492443"/>
          </a:xfrm>
          <a:prstGeom prst="rect">
            <a:avLst/>
          </a:prstGeom>
          <a:noFill/>
        </p:spPr>
        <p:txBody>
          <a:bodyPr wrap="square">
            <a:spAutoFit/>
          </a:bodyPr>
          <a:lstStyle/>
          <a:p>
            <a:r>
              <a:rPr lang="en-US" sz="1400" u="sng" dirty="0">
                <a:solidFill>
                  <a:srgbClr val="0000FF"/>
                </a:solidFill>
                <a:latin typeface="+mn-lt"/>
                <a:hlinkClick r:id="rId7">
                  <a:extLst>
                    <a:ext uri="{A12FA001-AC4F-418D-AE19-62706E023703}">
                      <ahyp:hlinkClr xmlns:ahyp="http://schemas.microsoft.com/office/drawing/2018/hyperlinkcolor" val="tx"/>
                    </a:ext>
                  </a:extLst>
                </a:hlinkClick>
              </a:rPr>
              <a:t>HEIs campaign page on indoor air pollution from residential wood burning</a:t>
            </a:r>
            <a:endParaRPr lang="da-DK" sz="1400" u="sng" dirty="0">
              <a:solidFill>
                <a:srgbClr val="0000FF"/>
              </a:solidFill>
              <a:latin typeface="+mn-lt"/>
            </a:endParaRPr>
          </a:p>
          <a:p>
            <a:endParaRPr lang="da-DK" sz="1200" u="sng" dirty="0">
              <a:solidFill>
                <a:srgbClr val="FF0000"/>
              </a:solidFill>
              <a:latin typeface="+mn-lt"/>
            </a:endParaRPr>
          </a:p>
        </p:txBody>
      </p:sp>
      <p:pic>
        <p:nvPicPr>
          <p:cNvPr id="8" name="Billede 7">
            <a:extLst>
              <a:ext uri="{FF2B5EF4-FFF2-40B4-BE49-F238E27FC236}">
                <a16:creationId xmlns:a16="http://schemas.microsoft.com/office/drawing/2014/main" id="{A7C8B60B-7533-8BE6-A027-3C18B7B456A1}"/>
              </a:ext>
            </a:extLst>
          </p:cNvPr>
          <p:cNvPicPr>
            <a:picLocks noChangeAspect="1"/>
          </p:cNvPicPr>
          <p:nvPr/>
        </p:nvPicPr>
        <p:blipFill>
          <a:blip r:embed="rId8"/>
          <a:stretch>
            <a:fillRect/>
          </a:stretch>
        </p:blipFill>
        <p:spPr>
          <a:xfrm>
            <a:off x="457091" y="3933056"/>
            <a:ext cx="1936409" cy="2508828"/>
          </a:xfrm>
          <a:prstGeom prst="rect">
            <a:avLst/>
          </a:prstGeom>
          <a:ln>
            <a:solidFill>
              <a:schemeClr val="tx1"/>
            </a:solidFill>
          </a:ln>
        </p:spPr>
      </p:pic>
    </p:spTree>
    <p:extLst>
      <p:ext uri="{BB962C8B-B14F-4D97-AF65-F5344CB8AC3E}">
        <p14:creationId xmlns:p14="http://schemas.microsoft.com/office/powerpoint/2010/main" val="83575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77688" y="2348880"/>
            <a:ext cx="8866312" cy="4509120"/>
          </a:xfrm>
        </p:spPr>
        <p:txBody>
          <a:bodyPr>
            <a:noAutofit/>
          </a:bodyPr>
          <a:lstStyle/>
          <a:p>
            <a:r>
              <a:rPr lang="en-US" sz="2500" dirty="0"/>
              <a:t>Healthy Indoor Environment was founded in 2023 to help people achieve a better indoor environment by collecting existing knowledge, create new knowledge and inform on ways to better indoor environment.</a:t>
            </a:r>
          </a:p>
          <a:p>
            <a:endParaRPr lang="en-US" sz="1200" dirty="0"/>
          </a:p>
          <a:p>
            <a:r>
              <a:rPr lang="en-US" sz="2500" dirty="0"/>
              <a:t>Healthy Indoor Environment is a Danish non-profit NGO with an international focus.</a:t>
            </a:r>
          </a:p>
          <a:p>
            <a:endParaRPr lang="en-US" sz="1200" dirty="0"/>
          </a:p>
          <a:p>
            <a:r>
              <a:rPr lang="en-US" sz="2500" dirty="0"/>
              <a:t>Our staff are engineers and biochemists. Our board are mainly university professors.    </a:t>
            </a:r>
          </a:p>
          <a:p>
            <a:pPr marL="0" indent="0">
              <a:buNone/>
            </a:pPr>
            <a:endParaRPr lang="en-US" sz="2500" dirty="0"/>
          </a:p>
        </p:txBody>
      </p:sp>
      <p:sp>
        <p:nvSpPr>
          <p:cNvPr id="7" name="Title 1"/>
          <p:cNvSpPr txBox="1">
            <a:spLocks/>
          </p:cNvSpPr>
          <p:nvPr/>
        </p:nvSpPr>
        <p:spPr bwMode="auto">
          <a:xfrm>
            <a:off x="1171451" y="3667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r>
              <a:rPr lang="en-US" altLang="da-DK" sz="3600" b="1" kern="0" dirty="0">
                <a:solidFill>
                  <a:schemeClr val="tx1"/>
                </a:solidFill>
              </a:rPr>
              <a:t>Who are we? </a:t>
            </a:r>
          </a:p>
        </p:txBody>
      </p:sp>
      <p:pic>
        <p:nvPicPr>
          <p:cNvPr id="4" name="Billede 3" descr="Et billede, der indeholder tekst, Font/skrifttype, Grafik, logo&#10;&#10;Automatisk genereret beskrivelse">
            <a:extLst>
              <a:ext uri="{FF2B5EF4-FFF2-40B4-BE49-F238E27FC236}">
                <a16:creationId xmlns:a16="http://schemas.microsoft.com/office/drawing/2014/main" id="{57F98F6A-7B4F-4ADE-D0EB-D93CFC28FE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Tree>
    <p:extLst>
      <p:ext uri="{BB962C8B-B14F-4D97-AF65-F5344CB8AC3E}">
        <p14:creationId xmlns:p14="http://schemas.microsoft.com/office/powerpoint/2010/main" val="323909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733A0-79E1-EFF6-4BDD-E6EF3D1ADDA6}"/>
              </a:ext>
            </a:extLst>
          </p:cNvPr>
          <p:cNvSpPr>
            <a:spLocks noGrp="1"/>
          </p:cNvSpPr>
          <p:nvPr>
            <p:ph type="title"/>
          </p:nvPr>
        </p:nvSpPr>
        <p:spPr/>
        <p:txBody>
          <a:bodyPr/>
          <a:lstStyle/>
          <a:p>
            <a:r>
              <a:rPr lang="en-US" sz="3600" b="1" dirty="0">
                <a:solidFill>
                  <a:schemeClr val="tx1"/>
                </a:solidFill>
              </a:rPr>
              <a:t>Indoor particle pollution  </a:t>
            </a:r>
          </a:p>
        </p:txBody>
      </p:sp>
      <p:pic>
        <p:nvPicPr>
          <p:cNvPr id="4" name="Billede 3" descr="Et billede, der indeholder tekst, Font/skrifttype, Grafik, logo&#10;&#10;Automatisk genereret beskrivelse">
            <a:extLst>
              <a:ext uri="{FF2B5EF4-FFF2-40B4-BE49-F238E27FC236}">
                <a16:creationId xmlns:a16="http://schemas.microsoft.com/office/drawing/2014/main" id="{C036E365-D52C-2234-0EF9-3826C6BBB0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graphicFrame>
        <p:nvGraphicFramePr>
          <p:cNvPr id="8" name="Diagram 7">
            <a:extLst>
              <a:ext uri="{FF2B5EF4-FFF2-40B4-BE49-F238E27FC236}">
                <a16:creationId xmlns:a16="http://schemas.microsoft.com/office/drawing/2014/main" id="{B738859D-E55B-1812-7A1A-378BBCD98F58}"/>
              </a:ext>
            </a:extLst>
          </p:cNvPr>
          <p:cNvGraphicFramePr/>
          <p:nvPr>
            <p:extLst>
              <p:ext uri="{D42A27DB-BD31-4B8C-83A1-F6EECF244321}">
                <p14:modId xmlns:p14="http://schemas.microsoft.com/office/powerpoint/2010/main" val="384284209"/>
              </p:ext>
            </p:extLst>
          </p:nvPr>
        </p:nvGraphicFramePr>
        <p:xfrm>
          <a:off x="1043608" y="2060848"/>
          <a:ext cx="6768752"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2224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733A0-79E1-EFF6-4BDD-E6EF3D1ADDA6}"/>
              </a:ext>
            </a:extLst>
          </p:cNvPr>
          <p:cNvSpPr>
            <a:spLocks noGrp="1"/>
          </p:cNvSpPr>
          <p:nvPr>
            <p:ph type="title"/>
          </p:nvPr>
        </p:nvSpPr>
        <p:spPr/>
        <p:txBody>
          <a:bodyPr/>
          <a:lstStyle/>
          <a:p>
            <a:r>
              <a:rPr lang="en-US" sz="3600" b="1" dirty="0">
                <a:solidFill>
                  <a:schemeClr val="tx1"/>
                </a:solidFill>
              </a:rPr>
              <a:t>Health effects</a:t>
            </a:r>
          </a:p>
        </p:txBody>
      </p:sp>
      <p:pic>
        <p:nvPicPr>
          <p:cNvPr id="4" name="Billede 3" descr="Et billede, der indeholder tekst, Font/skrifttype, Grafik, logo&#10;&#10;Automatisk genereret beskrivelse">
            <a:extLst>
              <a:ext uri="{FF2B5EF4-FFF2-40B4-BE49-F238E27FC236}">
                <a16:creationId xmlns:a16="http://schemas.microsoft.com/office/drawing/2014/main" id="{C036E365-D52C-2234-0EF9-3826C6BBB0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graphicFrame>
        <p:nvGraphicFramePr>
          <p:cNvPr id="8" name="Diagram 7">
            <a:extLst>
              <a:ext uri="{FF2B5EF4-FFF2-40B4-BE49-F238E27FC236}">
                <a16:creationId xmlns:a16="http://schemas.microsoft.com/office/drawing/2014/main" id="{AD6FD03E-47D9-EF60-1C14-5854277C32BB}"/>
              </a:ext>
            </a:extLst>
          </p:cNvPr>
          <p:cNvGraphicFramePr/>
          <p:nvPr>
            <p:extLst>
              <p:ext uri="{D42A27DB-BD31-4B8C-83A1-F6EECF244321}">
                <p14:modId xmlns:p14="http://schemas.microsoft.com/office/powerpoint/2010/main" val="3938900054"/>
              </p:ext>
            </p:extLst>
          </p:nvPr>
        </p:nvGraphicFramePr>
        <p:xfrm>
          <a:off x="621817" y="2348880"/>
          <a:ext cx="7900366" cy="4066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849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733A0-79E1-EFF6-4BDD-E6EF3D1ADDA6}"/>
              </a:ext>
            </a:extLst>
          </p:cNvPr>
          <p:cNvSpPr>
            <a:spLocks noGrp="1"/>
          </p:cNvSpPr>
          <p:nvPr>
            <p:ph type="title"/>
          </p:nvPr>
        </p:nvSpPr>
        <p:spPr/>
        <p:txBody>
          <a:bodyPr/>
          <a:lstStyle/>
          <a:p>
            <a:r>
              <a:rPr lang="en-US" sz="3600" b="1" dirty="0">
                <a:solidFill>
                  <a:schemeClr val="tx1"/>
                </a:solidFill>
              </a:rPr>
              <a:t>Vulnerable children</a:t>
            </a:r>
          </a:p>
        </p:txBody>
      </p:sp>
      <p:pic>
        <p:nvPicPr>
          <p:cNvPr id="4" name="Billede 3" descr="Et billede, der indeholder tekst, Font/skrifttype, Grafik, logo&#10;&#10;Automatisk genereret beskrivelse">
            <a:extLst>
              <a:ext uri="{FF2B5EF4-FFF2-40B4-BE49-F238E27FC236}">
                <a16:creationId xmlns:a16="http://schemas.microsoft.com/office/drawing/2014/main" id="{C036E365-D52C-2234-0EF9-3826C6BBB0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graphicFrame>
        <p:nvGraphicFramePr>
          <p:cNvPr id="11" name="Diagram 10">
            <a:extLst>
              <a:ext uri="{FF2B5EF4-FFF2-40B4-BE49-F238E27FC236}">
                <a16:creationId xmlns:a16="http://schemas.microsoft.com/office/drawing/2014/main" id="{6736F26F-CCA2-112D-E380-8754482A0AE3}"/>
              </a:ext>
            </a:extLst>
          </p:cNvPr>
          <p:cNvGraphicFramePr/>
          <p:nvPr>
            <p:extLst>
              <p:ext uri="{D42A27DB-BD31-4B8C-83A1-F6EECF244321}">
                <p14:modId xmlns:p14="http://schemas.microsoft.com/office/powerpoint/2010/main" val="3268107782"/>
              </p:ext>
            </p:extLst>
          </p:nvPr>
        </p:nvGraphicFramePr>
        <p:xfrm>
          <a:off x="1151620" y="2204864"/>
          <a:ext cx="684076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40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733A0-79E1-EFF6-4BDD-E6EF3D1ADDA6}"/>
              </a:ext>
            </a:extLst>
          </p:cNvPr>
          <p:cNvSpPr>
            <a:spLocks noGrp="1"/>
          </p:cNvSpPr>
          <p:nvPr>
            <p:ph type="title"/>
          </p:nvPr>
        </p:nvSpPr>
        <p:spPr/>
        <p:txBody>
          <a:bodyPr/>
          <a:lstStyle/>
          <a:p>
            <a:r>
              <a:rPr lang="en-US" sz="3600" b="1" dirty="0">
                <a:solidFill>
                  <a:schemeClr val="tx1"/>
                </a:solidFill>
              </a:rPr>
              <a:t>Health costs</a:t>
            </a:r>
          </a:p>
        </p:txBody>
      </p:sp>
      <p:pic>
        <p:nvPicPr>
          <p:cNvPr id="4" name="Billede 3" descr="Et billede, der indeholder tekst, Font/skrifttype, Grafik, logo&#10;&#10;Automatisk genereret beskrivelse">
            <a:extLst>
              <a:ext uri="{FF2B5EF4-FFF2-40B4-BE49-F238E27FC236}">
                <a16:creationId xmlns:a16="http://schemas.microsoft.com/office/drawing/2014/main" id="{C036E365-D52C-2234-0EF9-3826C6BBB0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graphicFrame>
        <p:nvGraphicFramePr>
          <p:cNvPr id="8" name="Diagram 7">
            <a:extLst>
              <a:ext uri="{FF2B5EF4-FFF2-40B4-BE49-F238E27FC236}">
                <a16:creationId xmlns:a16="http://schemas.microsoft.com/office/drawing/2014/main" id="{914A708D-8058-A65F-403A-91BDC0DC1622}"/>
              </a:ext>
            </a:extLst>
          </p:cNvPr>
          <p:cNvGraphicFramePr/>
          <p:nvPr>
            <p:extLst>
              <p:ext uri="{D42A27DB-BD31-4B8C-83A1-F6EECF244321}">
                <p14:modId xmlns:p14="http://schemas.microsoft.com/office/powerpoint/2010/main" val="517069555"/>
              </p:ext>
            </p:extLst>
          </p:nvPr>
        </p:nvGraphicFramePr>
        <p:xfrm>
          <a:off x="1098570" y="2107182"/>
          <a:ext cx="6946859" cy="4536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732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733A0-79E1-EFF6-4BDD-E6EF3D1ADDA6}"/>
              </a:ext>
            </a:extLst>
          </p:cNvPr>
          <p:cNvSpPr>
            <a:spLocks noGrp="1"/>
          </p:cNvSpPr>
          <p:nvPr>
            <p:ph type="title"/>
          </p:nvPr>
        </p:nvSpPr>
        <p:spPr/>
        <p:txBody>
          <a:bodyPr/>
          <a:lstStyle/>
          <a:p>
            <a:r>
              <a:rPr lang="en-US" sz="3600" b="1" dirty="0">
                <a:solidFill>
                  <a:schemeClr val="tx1"/>
                </a:solidFill>
              </a:rPr>
              <a:t>Solutions</a:t>
            </a:r>
          </a:p>
        </p:txBody>
      </p:sp>
      <p:pic>
        <p:nvPicPr>
          <p:cNvPr id="4" name="Billede 3" descr="Et billede, der indeholder tekst, Font/skrifttype, Grafik, logo&#10;&#10;Automatisk genereret beskrivelse">
            <a:extLst>
              <a:ext uri="{FF2B5EF4-FFF2-40B4-BE49-F238E27FC236}">
                <a16:creationId xmlns:a16="http://schemas.microsoft.com/office/drawing/2014/main" id="{C036E365-D52C-2234-0EF9-3826C6BBB0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graphicFrame>
        <p:nvGraphicFramePr>
          <p:cNvPr id="10" name="Diagram 9">
            <a:extLst>
              <a:ext uri="{FF2B5EF4-FFF2-40B4-BE49-F238E27FC236}">
                <a16:creationId xmlns:a16="http://schemas.microsoft.com/office/drawing/2014/main" id="{49614230-2455-6BB1-26A6-E826AC775637}"/>
              </a:ext>
            </a:extLst>
          </p:cNvPr>
          <p:cNvGraphicFramePr/>
          <p:nvPr>
            <p:extLst>
              <p:ext uri="{D42A27DB-BD31-4B8C-83A1-F6EECF244321}">
                <p14:modId xmlns:p14="http://schemas.microsoft.com/office/powerpoint/2010/main" val="1626068601"/>
              </p:ext>
            </p:extLst>
          </p:nvPr>
        </p:nvGraphicFramePr>
        <p:xfrm>
          <a:off x="1115616" y="2230537"/>
          <a:ext cx="6912768" cy="4222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580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0938" y="382737"/>
            <a:ext cx="7793037" cy="1462087"/>
          </a:xfrm>
        </p:spPr>
        <p:txBody>
          <a:bodyPr/>
          <a:lstStyle/>
          <a:p>
            <a:br>
              <a:rPr lang="en-US" altLang="da-DK" sz="4000" b="1" dirty="0">
                <a:solidFill>
                  <a:srgbClr val="0000FF"/>
                </a:solidFill>
              </a:rPr>
            </a:br>
            <a:r>
              <a:rPr lang="en-US" altLang="da-DK" sz="3600" b="1" dirty="0">
                <a:solidFill>
                  <a:schemeClr val="tx1"/>
                </a:solidFill>
              </a:rPr>
              <a:t>Wood smoke and health</a:t>
            </a:r>
            <a:endParaRPr lang="en-US" sz="3600" dirty="0">
              <a:solidFill>
                <a:schemeClr val="tx1"/>
              </a:solidFill>
            </a:endParaRPr>
          </a:p>
        </p:txBody>
      </p:sp>
      <p:sp>
        <p:nvSpPr>
          <p:cNvPr id="3" name="Pladsholder til indhold 2"/>
          <p:cNvSpPr>
            <a:spLocks noGrp="1"/>
          </p:cNvSpPr>
          <p:nvPr>
            <p:ph idx="1"/>
          </p:nvPr>
        </p:nvSpPr>
        <p:spPr>
          <a:xfrm>
            <a:off x="323528" y="2132856"/>
            <a:ext cx="8820472" cy="4725144"/>
          </a:xfrm>
        </p:spPr>
        <p:txBody>
          <a:bodyPr/>
          <a:lstStyle/>
          <a:p>
            <a:r>
              <a:rPr lang="en-US" sz="2800" dirty="0"/>
              <a:t>Wood smoke contains the same carcinogenic and health hazardous particles and PAHs as tobacco smoke – and dioxins in regions close to the sea.</a:t>
            </a:r>
          </a:p>
          <a:p>
            <a:endParaRPr lang="en-US" sz="1200" dirty="0"/>
          </a:p>
          <a:p>
            <a:r>
              <a:rPr lang="en-US" sz="2800" dirty="0"/>
              <a:t>Wood smoke increases the risk of cardiovascular diseases, cancer, serious lung diseases, etc.</a:t>
            </a:r>
          </a:p>
          <a:p>
            <a:endParaRPr lang="en-US" sz="1200" dirty="0"/>
          </a:p>
          <a:p>
            <a:r>
              <a:rPr lang="en-US" sz="2800" dirty="0"/>
              <a:t>More on health effects: </a:t>
            </a:r>
            <a:r>
              <a:rPr lang="en-US" sz="2400" u="sng" dirty="0">
                <a:solidFill>
                  <a:srgbClr val="0000CC"/>
                </a:solidFill>
                <a:hlinkClick r:id="rId2">
                  <a:extLst>
                    <a:ext uri="{A12FA001-AC4F-418D-AE19-62706E023703}">
                      <ahyp:hlinkClr xmlns:ahyp="http://schemas.microsoft.com/office/drawing/2018/hyperlinkcolor" val="tx"/>
                    </a:ext>
                  </a:extLst>
                </a:hlinkClick>
              </a:rPr>
              <a:t>https://www.dsawsp.org/health</a:t>
            </a:r>
            <a:endParaRPr lang="en-US" sz="2400" u="sng" dirty="0">
              <a:solidFill>
                <a:srgbClr val="0000CC"/>
              </a:solidFill>
            </a:endParaRPr>
          </a:p>
          <a:p>
            <a:endParaRPr lang="en-US" sz="1200" dirty="0"/>
          </a:p>
          <a:p>
            <a:r>
              <a:rPr lang="en-US" sz="2800" dirty="0"/>
              <a:t>WHO: </a:t>
            </a:r>
            <a:r>
              <a:rPr lang="da-DK" sz="2400" dirty="0">
                <a:solidFill>
                  <a:srgbClr val="0000CC"/>
                </a:solidFill>
                <a:hlinkClick r:id="rId3">
                  <a:extLst>
                    <a:ext uri="{A12FA001-AC4F-418D-AE19-62706E023703}">
                      <ahyp:hlinkClr xmlns:ahyp="http://schemas.microsoft.com/office/drawing/2018/hyperlinkcolor" val="tx"/>
                    </a:ext>
                  </a:extLst>
                </a:hlinkClick>
              </a:rPr>
              <a:t>https://www.youtube.com/watch?v=GVBeY1jSG9Y</a:t>
            </a:r>
            <a:r>
              <a:rPr lang="da-DK" sz="2400" dirty="0">
                <a:solidFill>
                  <a:srgbClr val="0000CC"/>
                </a:solidFill>
              </a:rPr>
              <a:t> </a:t>
            </a:r>
          </a:p>
          <a:p>
            <a:endParaRPr lang="en-US" sz="2800" dirty="0"/>
          </a:p>
        </p:txBody>
      </p:sp>
      <p:pic>
        <p:nvPicPr>
          <p:cNvPr id="5" name="Billede 4" descr="Et billede, der indeholder tekst, Font/skrifttype, Grafik, logo&#10;&#10;Automatisk genereret beskrivelse">
            <a:extLst>
              <a:ext uri="{FF2B5EF4-FFF2-40B4-BE49-F238E27FC236}">
                <a16:creationId xmlns:a16="http://schemas.microsoft.com/office/drawing/2014/main" id="{5B8E2D76-5EF1-6382-A1C0-A1F78EC67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298831"/>
            <a:ext cx="2267744" cy="545010"/>
          </a:xfrm>
          <a:prstGeom prst="rect">
            <a:avLst/>
          </a:prstGeom>
        </p:spPr>
      </p:pic>
    </p:spTree>
    <p:extLst>
      <p:ext uri="{BB962C8B-B14F-4D97-AF65-F5344CB8AC3E}">
        <p14:creationId xmlns:p14="http://schemas.microsoft.com/office/powerpoint/2010/main" val="732323523"/>
      </p:ext>
    </p:extLst>
  </p:cSld>
  <p:clrMapOvr>
    <a:masterClrMapping/>
  </p:clrMapOvr>
</p:sld>
</file>

<file path=ppt/theme/theme1.xml><?xml version="1.0" encoding="utf-8"?>
<a:theme xmlns:a="http://schemas.openxmlformats.org/drawingml/2006/main" name="Blends">
  <a:themeElements>
    <a:clrScheme name="Brugerdefineret 1">
      <a:dk1>
        <a:srgbClr val="000000"/>
      </a:dk1>
      <a:lt1>
        <a:srgbClr val="FFFFFF"/>
      </a:lt1>
      <a:dk2>
        <a:srgbClr val="6A4076"/>
      </a:dk2>
      <a:lt2>
        <a:srgbClr val="969696"/>
      </a:lt2>
      <a:accent1>
        <a:srgbClr val="DBA9C2"/>
      </a:accent1>
      <a:accent2>
        <a:srgbClr val="4B705C"/>
      </a:accent2>
      <a:accent3>
        <a:srgbClr val="FFFFFF"/>
      </a:accent3>
      <a:accent4>
        <a:srgbClr val="000000"/>
      </a:accent4>
      <a:accent5>
        <a:srgbClr val="EAD1DD"/>
      </a:accent5>
      <a:accent6>
        <a:srgbClr val="CCAD83"/>
      </a:accent6>
      <a:hlink>
        <a:srgbClr val="B3CE82"/>
      </a:hlink>
      <a:folHlink>
        <a:srgbClr val="B8AD48"/>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692675542D67C49AAA8C50948CB0583" ma:contentTypeVersion="1" ma:contentTypeDescription="Opret et nyt dokument." ma:contentTypeScope="" ma:versionID="0050df1d2afc359aab52f23530b4e698">
  <xsd:schema xmlns:xsd="http://www.w3.org/2001/XMLSchema" xmlns:xs="http://www.w3.org/2001/XMLSchema" xmlns:p="http://schemas.microsoft.com/office/2006/metadata/properties" xmlns:ns3="60d97eb7-931f-4798-8370-6c4f08f17e6c" targetNamespace="http://schemas.microsoft.com/office/2006/metadata/properties" ma:root="true" ma:fieldsID="539a5ea83dcaa52c4a819ed700ed732e" ns3:_="">
    <xsd:import namespace="60d97eb7-931f-4798-8370-6c4f08f17e6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97eb7-931f-4798-8370-6c4f08f17e6c"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B430AA-30B1-45C6-94F7-27CD742BFC0F}">
  <ds:schemaRefs>
    <ds:schemaRef ds:uri="http://purl.org/dc/elements/1.1/"/>
    <ds:schemaRef ds:uri="http://schemas.microsoft.com/office/2006/documentManagement/types"/>
    <ds:schemaRef ds:uri="http://www.w3.org/XML/1998/namespace"/>
    <ds:schemaRef ds:uri="60d97eb7-931f-4798-8370-6c4f08f17e6c"/>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3E952DD-B31D-4CEC-A599-324B206C69D3}">
  <ds:schemaRefs>
    <ds:schemaRef ds:uri="http://schemas.microsoft.com/sharepoint/v3/contenttype/forms"/>
  </ds:schemaRefs>
</ds:datastoreItem>
</file>

<file path=customXml/itemProps3.xml><?xml version="1.0" encoding="utf-8"?>
<ds:datastoreItem xmlns:ds="http://schemas.openxmlformats.org/officeDocument/2006/customXml" ds:itemID="{0864B76D-0ED0-409F-8700-392674BDF5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97eb7-931f-4798-8370-6c4f08f17e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10280</TotalTime>
  <Words>1394</Words>
  <Application>Microsoft Office PowerPoint</Application>
  <PresentationFormat>Skærmshow (4:3)</PresentationFormat>
  <Paragraphs>145</Paragraphs>
  <Slides>26</Slides>
  <Notes>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26</vt:i4>
      </vt:variant>
    </vt:vector>
  </HeadingPairs>
  <TitlesOfParts>
    <vt:vector size="32" baseType="lpstr">
      <vt:lpstr>Aptos</vt:lpstr>
      <vt:lpstr>Arial</vt:lpstr>
      <vt:lpstr>Calibri</vt:lpstr>
      <vt:lpstr>Tahoma</vt:lpstr>
      <vt:lpstr>Wingdings</vt:lpstr>
      <vt:lpstr>Blends</vt:lpstr>
      <vt:lpstr>   Indoor air pollution from wood stoves</vt:lpstr>
      <vt:lpstr>PowerPoint-præsentation</vt:lpstr>
      <vt:lpstr>PowerPoint-præsentation</vt:lpstr>
      <vt:lpstr>Indoor particle pollution  </vt:lpstr>
      <vt:lpstr>Health effects</vt:lpstr>
      <vt:lpstr>Vulnerable children</vt:lpstr>
      <vt:lpstr>Health costs</vt:lpstr>
      <vt:lpstr>Solutions</vt:lpstr>
      <vt:lpstr> Wood smoke and health</vt:lpstr>
      <vt:lpstr> Indoor air pollution </vt:lpstr>
      <vt:lpstr> Cause of the pollution</vt:lpstr>
      <vt:lpstr> Indoor air pollution</vt:lpstr>
      <vt:lpstr>DTU: Old versus new wood stoves</vt:lpstr>
      <vt:lpstr> Five Danish homes </vt:lpstr>
      <vt:lpstr>PowerPoint-præsentation</vt:lpstr>
      <vt:lpstr> </vt:lpstr>
      <vt:lpstr>New stoves vs. new trucks</vt:lpstr>
      <vt:lpstr> A simple calculation</vt:lpstr>
      <vt:lpstr> Wood burning in Copenhagen</vt:lpstr>
      <vt:lpstr> The most expensive heat</vt:lpstr>
      <vt:lpstr>PowerPoint-præsentation</vt:lpstr>
      <vt:lpstr>In dept to nature and climate</vt:lpstr>
      <vt:lpstr> Stimulate biodiversity in your garden</vt:lpstr>
      <vt:lpstr>Climate impact from wood burning</vt:lpstr>
      <vt:lpstr> Ranking of heat sources</vt:lpstr>
      <vt:lpstr>More information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Pågående arbejte på Lynetten</dc:title>
  <dc:creator>Kåre</dc:creator>
  <cp:lastModifiedBy>rbogebo@gmail.com</cp:lastModifiedBy>
  <cp:revision>372</cp:revision>
  <cp:lastPrinted>2015-10-07T20:38:13Z</cp:lastPrinted>
  <dcterms:created xsi:type="dcterms:W3CDTF">2006-10-10T08:06:24Z</dcterms:created>
  <dcterms:modified xsi:type="dcterms:W3CDTF">2025-11-21T10:09:08Z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0x0101003692675542D67C49AAA8C50948CB0583</vt:lpwstr>
  </property>
</Properties>
</file>